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70" r:id="rId15"/>
    <p:sldId id="272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09772B-6E46-47D3-8FD9-D0B642792490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2B1A2-CCF3-4345-A092-3C6D21AD2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47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3181-0F90-4FEC-93FA-C57E998AEBEA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DEE5-E0A9-43BE-90E8-2A70E0019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48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3181-0F90-4FEC-93FA-C57E998AEBEA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DEE5-E0A9-43BE-90E8-2A70E0019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59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3181-0F90-4FEC-93FA-C57E998AEBEA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DEE5-E0A9-43BE-90E8-2A70E0019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75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3181-0F90-4FEC-93FA-C57E998AEBEA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DEE5-E0A9-43BE-90E8-2A70E0019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358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3181-0F90-4FEC-93FA-C57E998AEBEA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DEE5-E0A9-43BE-90E8-2A70E0019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018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3181-0F90-4FEC-93FA-C57E998AEBEA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DEE5-E0A9-43BE-90E8-2A70E0019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845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3181-0F90-4FEC-93FA-C57E998AEBEA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DEE5-E0A9-43BE-90E8-2A70E0019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11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3181-0F90-4FEC-93FA-C57E998AEBEA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DEE5-E0A9-43BE-90E8-2A70E0019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45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3181-0F90-4FEC-93FA-C57E998AEBEA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DEE5-E0A9-43BE-90E8-2A70E0019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829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3181-0F90-4FEC-93FA-C57E998AEBEA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DEE5-E0A9-43BE-90E8-2A70E0019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9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3181-0F90-4FEC-93FA-C57E998AEBEA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DEE5-E0A9-43BE-90E8-2A70E0019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136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63181-0F90-4FEC-93FA-C57E998AEBEA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7DEE5-E0A9-43BE-90E8-2A70E0019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4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18" Type="http://schemas.openxmlformats.org/officeDocument/2006/relationships/image" Target="../media/image67.png"/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" Type="http://schemas.openxmlformats.org/officeDocument/2006/relationships/image" Target="../media/image52.png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4" Type="http://schemas.openxmlformats.org/officeDocument/2006/relationships/image" Target="../media/image31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5" Type="http://schemas.openxmlformats.org/officeDocument/2006/relationships/image" Target="../media/image92.png"/><Relationship Id="rId10" Type="http://schemas.openxmlformats.org/officeDocument/2006/relationships/image" Target="../media/image97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0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35773" y="1262330"/>
            <a:ext cx="598298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 Control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  <a:p>
            <a:pPr algn="ctr"/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Lecture  </a:t>
            </a:r>
          </a:p>
          <a:p>
            <a:pPr algn="ctr"/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Closed Loop system</a:t>
            </a:r>
          </a:p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33579" y="1942022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</a:t>
            </a:r>
            <a:endParaRPr 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990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9868" y="234160"/>
            <a:ext cx="9316870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Representation of closed loop system by symbols and signal transmitters</a:t>
            </a:r>
            <a:endParaRPr lang="en-US" sz="2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5057" y="779978"/>
            <a:ext cx="9562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elements of the closed loop system can be represented by symbols and signals transmitters.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6692" y="1312292"/>
            <a:ext cx="10167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below shows the signal transmitter and symbols between measuring element and control valve</a:t>
            </a:r>
            <a:endParaRPr lang="en-US" dirty="0"/>
          </a:p>
        </p:txBody>
      </p:sp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873174"/>
              </p:ext>
            </p:extLst>
          </p:nvPr>
        </p:nvGraphicFramePr>
        <p:xfrm>
          <a:off x="168346" y="4074170"/>
          <a:ext cx="4291076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4804">
                  <a:extLst>
                    <a:ext uri="{9D8B030D-6E8A-4147-A177-3AD203B41FA5}">
                      <a16:colId xmlns:a16="http://schemas.microsoft.com/office/drawing/2014/main" val="2943197960"/>
                    </a:ext>
                  </a:extLst>
                </a:gridCol>
                <a:gridCol w="1936272">
                  <a:extLst>
                    <a:ext uri="{9D8B030D-6E8A-4147-A177-3AD203B41FA5}">
                      <a16:colId xmlns:a16="http://schemas.microsoft.com/office/drawing/2014/main" val="8252646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Variable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510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Temperature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249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Flow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845407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Pressure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58816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Level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19904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Concentration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857335"/>
                  </a:ext>
                </a:extLst>
              </a:tr>
            </a:tbl>
          </a:graphicData>
        </a:graphic>
      </p:graphicFrame>
      <p:grpSp>
        <p:nvGrpSpPr>
          <p:cNvPr id="71" name="Group 70"/>
          <p:cNvGrpSpPr/>
          <p:nvPr/>
        </p:nvGrpSpPr>
        <p:grpSpPr>
          <a:xfrm>
            <a:off x="1968036" y="1885160"/>
            <a:ext cx="9782758" cy="2590381"/>
            <a:chOff x="1968036" y="1885160"/>
            <a:chExt cx="9782758" cy="2590381"/>
          </a:xfrm>
        </p:grpSpPr>
        <p:grpSp>
          <p:nvGrpSpPr>
            <p:cNvPr id="62" name="Group 61"/>
            <p:cNvGrpSpPr/>
            <p:nvPr/>
          </p:nvGrpSpPr>
          <p:grpSpPr>
            <a:xfrm>
              <a:off x="1968036" y="2535767"/>
              <a:ext cx="9782758" cy="1939774"/>
              <a:chOff x="-441052" y="2520286"/>
              <a:chExt cx="9955208" cy="1939774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1173707" y="2825087"/>
                <a:ext cx="259308" cy="286603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" name="Straight Connector 6"/>
              <p:cNvCxnSpPr>
                <a:stCxn id="5" idx="6"/>
              </p:cNvCxnSpPr>
              <p:nvPr/>
            </p:nvCxnSpPr>
            <p:spPr>
              <a:xfrm>
                <a:off x="1433015" y="2968389"/>
                <a:ext cx="1405719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" name="Oval 7"/>
              <p:cNvSpPr/>
              <p:nvPr/>
            </p:nvSpPr>
            <p:spPr>
              <a:xfrm>
                <a:off x="2838734" y="2538483"/>
                <a:ext cx="955344" cy="85980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3794078" y="2950191"/>
                <a:ext cx="1405719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" name="Oval 9"/>
              <p:cNvSpPr/>
              <p:nvPr/>
            </p:nvSpPr>
            <p:spPr>
              <a:xfrm>
                <a:off x="5199797" y="2520286"/>
                <a:ext cx="955344" cy="85980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6155141" y="2950190"/>
                <a:ext cx="1405719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6" name="Group 25"/>
              <p:cNvGrpSpPr/>
              <p:nvPr/>
            </p:nvGrpSpPr>
            <p:grpSpPr>
              <a:xfrm>
                <a:off x="7149760" y="2825087"/>
                <a:ext cx="204717" cy="232012"/>
                <a:chOff x="4176215" y="4749421"/>
                <a:chExt cx="204717" cy="232012"/>
              </a:xfrm>
            </p:grpSpPr>
            <p:cxnSp>
              <p:nvCxnSpPr>
                <p:cNvPr id="24" name="Straight Connector 23"/>
                <p:cNvCxnSpPr/>
                <p:nvPr/>
              </p:nvCxnSpPr>
              <p:spPr>
                <a:xfrm flipH="1">
                  <a:off x="4176215" y="4749421"/>
                  <a:ext cx="136478" cy="232012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flipH="1">
                  <a:off x="4244454" y="4749421"/>
                  <a:ext cx="136478" cy="232012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" name="Group 26"/>
              <p:cNvGrpSpPr/>
              <p:nvPr/>
            </p:nvGrpSpPr>
            <p:grpSpPr>
              <a:xfrm>
                <a:off x="6738660" y="2825087"/>
                <a:ext cx="204717" cy="232012"/>
                <a:chOff x="4176215" y="4749421"/>
                <a:chExt cx="204717" cy="232012"/>
              </a:xfrm>
            </p:grpSpPr>
            <p:cxnSp>
              <p:nvCxnSpPr>
                <p:cNvPr id="28" name="Straight Connector 27"/>
                <p:cNvCxnSpPr/>
                <p:nvPr/>
              </p:nvCxnSpPr>
              <p:spPr>
                <a:xfrm flipH="1">
                  <a:off x="4176215" y="4749421"/>
                  <a:ext cx="136478" cy="232012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flipH="1">
                  <a:off x="4244454" y="4749421"/>
                  <a:ext cx="136478" cy="232012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Group 29"/>
              <p:cNvGrpSpPr/>
              <p:nvPr/>
            </p:nvGrpSpPr>
            <p:grpSpPr>
              <a:xfrm>
                <a:off x="6400799" y="2825087"/>
                <a:ext cx="204717" cy="232012"/>
                <a:chOff x="4176215" y="4749421"/>
                <a:chExt cx="204717" cy="232012"/>
              </a:xfrm>
            </p:grpSpPr>
            <p:cxnSp>
              <p:nvCxnSpPr>
                <p:cNvPr id="31" name="Straight Connector 30"/>
                <p:cNvCxnSpPr/>
                <p:nvPr/>
              </p:nvCxnSpPr>
              <p:spPr>
                <a:xfrm flipH="1">
                  <a:off x="4176215" y="4749421"/>
                  <a:ext cx="136478" cy="232012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flipH="1">
                  <a:off x="4244454" y="4749421"/>
                  <a:ext cx="136478" cy="232012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oup 38"/>
              <p:cNvGrpSpPr/>
              <p:nvPr/>
            </p:nvGrpSpPr>
            <p:grpSpPr>
              <a:xfrm>
                <a:off x="7101954" y="3651447"/>
                <a:ext cx="917812" cy="808613"/>
                <a:chOff x="3589362" y="4159171"/>
                <a:chExt cx="917812" cy="808613"/>
              </a:xfrm>
            </p:grpSpPr>
            <p:sp>
              <p:nvSpPr>
                <p:cNvPr id="33" name="Flowchart: Collate 32"/>
                <p:cNvSpPr/>
                <p:nvPr/>
              </p:nvSpPr>
              <p:spPr>
                <a:xfrm rot="16200000">
                  <a:off x="3862317" y="4322928"/>
                  <a:ext cx="371901" cy="917812"/>
                </a:xfrm>
                <a:prstGeom prst="flowChartCollat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5" name="Straight Connector 34"/>
                <p:cNvCxnSpPr>
                  <a:stCxn id="33" idx="1"/>
                </p:cNvCxnSpPr>
                <p:nvPr/>
              </p:nvCxnSpPr>
              <p:spPr>
                <a:xfrm flipV="1">
                  <a:off x="4048268" y="4258101"/>
                  <a:ext cx="0" cy="54864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3794078" y="4244454"/>
                  <a:ext cx="518615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8" name="Arc 37"/>
                <p:cNvSpPr/>
                <p:nvPr/>
              </p:nvSpPr>
              <p:spPr>
                <a:xfrm rot="19213501">
                  <a:off x="3618651" y="4159171"/>
                  <a:ext cx="768805" cy="652364"/>
                </a:xfrm>
                <a:prstGeom prst="arc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41" name="Straight Connector 40"/>
              <p:cNvCxnSpPr/>
              <p:nvPr/>
            </p:nvCxnSpPr>
            <p:spPr>
              <a:xfrm flipH="1">
                <a:off x="7560860" y="2968387"/>
                <a:ext cx="0" cy="64008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>
                <a:off x="5764473" y="4271721"/>
                <a:ext cx="1337480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>
                <a:off x="8019766" y="4299017"/>
                <a:ext cx="1337480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7" name="TextBox 46"/>
              <p:cNvSpPr txBox="1"/>
              <p:nvPr/>
            </p:nvSpPr>
            <p:spPr>
              <a:xfrm>
                <a:off x="-441052" y="2789344"/>
                <a:ext cx="17742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Measuring element</a:t>
                </a:r>
                <a:endParaRPr lang="en-US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4279417" y="3750170"/>
                <a:ext cx="12668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Controller</a:t>
                </a:r>
                <a:endParaRPr lang="en-US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758570" y="3691244"/>
                <a:ext cx="17742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Transmitter</a:t>
                </a:r>
                <a:endParaRPr lang="en-US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7739947" y="2970396"/>
                <a:ext cx="17742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Control valve</a:t>
                </a:r>
                <a:endParaRPr lang="en-US" dirty="0"/>
              </a:p>
            </p:txBody>
          </p:sp>
          <p:cxnSp>
            <p:nvCxnSpPr>
              <p:cNvPr id="52" name="Straight Arrow Connector 51"/>
              <p:cNvCxnSpPr/>
              <p:nvPr/>
            </p:nvCxnSpPr>
            <p:spPr>
              <a:xfrm flipV="1">
                <a:off x="446052" y="3193001"/>
                <a:ext cx="645329" cy="20529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 flipV="1">
                <a:off x="5070339" y="3449726"/>
                <a:ext cx="281292" cy="26349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 flipV="1">
                <a:off x="2544872" y="3329991"/>
                <a:ext cx="338617" cy="38323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/>
              <p:nvPr/>
            </p:nvCxnSpPr>
            <p:spPr>
              <a:xfrm flipH="1">
                <a:off x="7975530" y="3472226"/>
                <a:ext cx="248754" cy="37876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9" name="TextBox 58"/>
              <p:cNvSpPr txBox="1"/>
              <p:nvPr/>
            </p:nvSpPr>
            <p:spPr>
              <a:xfrm>
                <a:off x="3004225" y="2765524"/>
                <a:ext cx="5987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FF0000"/>
                    </a:solidFill>
                  </a:rPr>
                  <a:t>X</a:t>
                </a:r>
                <a:r>
                  <a:rPr lang="en-US" sz="2000" dirty="0" smtClean="0"/>
                  <a:t> T</a:t>
                </a:r>
                <a:endParaRPr lang="en-US" sz="2000" dirty="0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5396930" y="2711580"/>
                <a:ext cx="5987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FF0000"/>
                    </a:solidFill>
                  </a:rPr>
                  <a:t>X</a:t>
                </a:r>
                <a:r>
                  <a:rPr lang="en-US" sz="2000" dirty="0" smtClean="0"/>
                  <a:t> C</a:t>
                </a:r>
                <a:endParaRPr lang="en-US" sz="2000" dirty="0"/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7980568" y="1885160"/>
              <a:ext cx="1085389" cy="647749"/>
              <a:chOff x="8409023" y="5240740"/>
              <a:chExt cx="1085389" cy="647749"/>
            </a:xfrm>
          </p:grpSpPr>
          <p:cxnSp>
            <p:nvCxnSpPr>
              <p:cNvPr id="68" name="Straight Arrow Connector 67"/>
              <p:cNvCxnSpPr/>
              <p:nvPr/>
            </p:nvCxnSpPr>
            <p:spPr>
              <a:xfrm>
                <a:off x="8409023" y="5354330"/>
                <a:ext cx="0" cy="53415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9" name="TextBox 68"/>
              <p:cNvSpPr txBox="1"/>
              <p:nvPr/>
            </p:nvSpPr>
            <p:spPr>
              <a:xfrm>
                <a:off x="8449966" y="5240740"/>
                <a:ext cx="10444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set point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6490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1426196" y="303281"/>
            <a:ext cx="9355540" cy="3135249"/>
            <a:chOff x="1426196" y="303281"/>
            <a:chExt cx="9355540" cy="3135249"/>
          </a:xfrm>
        </p:grpSpPr>
        <p:grpSp>
          <p:nvGrpSpPr>
            <p:cNvPr id="2" name="Group 1"/>
            <p:cNvGrpSpPr/>
            <p:nvPr/>
          </p:nvGrpSpPr>
          <p:grpSpPr>
            <a:xfrm>
              <a:off x="1426196" y="1023437"/>
              <a:ext cx="9355540" cy="2415093"/>
              <a:chOff x="361665" y="2520286"/>
              <a:chExt cx="9355540" cy="2415093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1173707" y="2825087"/>
                <a:ext cx="259308" cy="286603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" name="Straight Connector 3"/>
              <p:cNvCxnSpPr>
                <a:stCxn id="3" idx="6"/>
              </p:cNvCxnSpPr>
              <p:nvPr/>
            </p:nvCxnSpPr>
            <p:spPr>
              <a:xfrm>
                <a:off x="1433015" y="2968389"/>
                <a:ext cx="1405719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" name="Oval 4"/>
              <p:cNvSpPr/>
              <p:nvPr/>
            </p:nvSpPr>
            <p:spPr>
              <a:xfrm>
                <a:off x="2838734" y="2538483"/>
                <a:ext cx="955344" cy="85980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>
                <a:off x="3794078" y="2950191"/>
                <a:ext cx="1405719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" name="Oval 6"/>
              <p:cNvSpPr/>
              <p:nvPr/>
            </p:nvSpPr>
            <p:spPr>
              <a:xfrm>
                <a:off x="5199797" y="2520286"/>
                <a:ext cx="955344" cy="85980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6155141" y="2950190"/>
                <a:ext cx="1405719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9" name="Group 8"/>
              <p:cNvGrpSpPr/>
              <p:nvPr/>
            </p:nvGrpSpPr>
            <p:grpSpPr>
              <a:xfrm>
                <a:off x="7149760" y="2825087"/>
                <a:ext cx="204717" cy="232012"/>
                <a:chOff x="4176215" y="4749421"/>
                <a:chExt cx="204717" cy="232012"/>
              </a:xfrm>
            </p:grpSpPr>
            <p:cxnSp>
              <p:nvCxnSpPr>
                <p:cNvPr id="34" name="Straight Connector 33"/>
                <p:cNvCxnSpPr/>
                <p:nvPr/>
              </p:nvCxnSpPr>
              <p:spPr>
                <a:xfrm flipH="1">
                  <a:off x="4176215" y="4749421"/>
                  <a:ext cx="136478" cy="232012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flipH="1">
                  <a:off x="4244454" y="4749421"/>
                  <a:ext cx="136478" cy="232012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Group 9"/>
              <p:cNvGrpSpPr/>
              <p:nvPr/>
            </p:nvGrpSpPr>
            <p:grpSpPr>
              <a:xfrm>
                <a:off x="6738660" y="2825087"/>
                <a:ext cx="204717" cy="232012"/>
                <a:chOff x="4176215" y="4749421"/>
                <a:chExt cx="204717" cy="232012"/>
              </a:xfrm>
            </p:grpSpPr>
            <p:cxnSp>
              <p:nvCxnSpPr>
                <p:cNvPr id="32" name="Straight Connector 31"/>
                <p:cNvCxnSpPr/>
                <p:nvPr/>
              </p:nvCxnSpPr>
              <p:spPr>
                <a:xfrm flipH="1">
                  <a:off x="4176215" y="4749421"/>
                  <a:ext cx="136478" cy="232012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flipH="1">
                  <a:off x="4244454" y="4749421"/>
                  <a:ext cx="136478" cy="232012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oup 10"/>
              <p:cNvGrpSpPr/>
              <p:nvPr/>
            </p:nvGrpSpPr>
            <p:grpSpPr>
              <a:xfrm>
                <a:off x="6400799" y="2825087"/>
                <a:ext cx="204717" cy="232012"/>
                <a:chOff x="4176215" y="4749421"/>
                <a:chExt cx="204717" cy="232012"/>
              </a:xfrm>
            </p:grpSpPr>
            <p:cxnSp>
              <p:nvCxnSpPr>
                <p:cNvPr id="30" name="Straight Connector 29"/>
                <p:cNvCxnSpPr/>
                <p:nvPr/>
              </p:nvCxnSpPr>
              <p:spPr>
                <a:xfrm flipH="1">
                  <a:off x="4176215" y="4749421"/>
                  <a:ext cx="136478" cy="232012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flipH="1">
                  <a:off x="4244454" y="4749421"/>
                  <a:ext cx="136478" cy="232012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Group 11"/>
              <p:cNvGrpSpPr/>
              <p:nvPr/>
            </p:nvGrpSpPr>
            <p:grpSpPr>
              <a:xfrm>
                <a:off x="7101954" y="3651447"/>
                <a:ext cx="917812" cy="808613"/>
                <a:chOff x="3589362" y="4159171"/>
                <a:chExt cx="917812" cy="808613"/>
              </a:xfrm>
            </p:grpSpPr>
            <p:sp>
              <p:nvSpPr>
                <p:cNvPr id="26" name="Flowchart: Collate 25"/>
                <p:cNvSpPr/>
                <p:nvPr/>
              </p:nvSpPr>
              <p:spPr>
                <a:xfrm rot="16200000">
                  <a:off x="3862317" y="4322928"/>
                  <a:ext cx="371901" cy="917812"/>
                </a:xfrm>
                <a:prstGeom prst="flowChartCollat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7" name="Straight Connector 26"/>
                <p:cNvCxnSpPr>
                  <a:stCxn id="26" idx="1"/>
                </p:cNvCxnSpPr>
                <p:nvPr/>
              </p:nvCxnSpPr>
              <p:spPr>
                <a:xfrm flipV="1">
                  <a:off x="4048268" y="4258101"/>
                  <a:ext cx="0" cy="54864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3794078" y="4244454"/>
                  <a:ext cx="518615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9" name="Arc 28"/>
                <p:cNvSpPr/>
                <p:nvPr/>
              </p:nvSpPr>
              <p:spPr>
                <a:xfrm rot="19213501">
                  <a:off x="3618651" y="4159171"/>
                  <a:ext cx="768805" cy="652364"/>
                </a:xfrm>
                <a:prstGeom prst="arc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3" name="Straight Connector 12"/>
              <p:cNvCxnSpPr/>
              <p:nvPr/>
            </p:nvCxnSpPr>
            <p:spPr>
              <a:xfrm flipH="1">
                <a:off x="7560860" y="2968387"/>
                <a:ext cx="0" cy="64008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>
                <a:off x="5764473" y="4271721"/>
                <a:ext cx="1337480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>
                <a:off x="8019766" y="4299017"/>
                <a:ext cx="1337480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361665" y="3764993"/>
                <a:ext cx="17742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Measuring element</a:t>
                </a:r>
                <a:endParaRPr lang="en-US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299046" y="4114351"/>
                <a:ext cx="17742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Temperature</a:t>
                </a:r>
              </a:p>
              <a:p>
                <a:r>
                  <a:rPr lang="en-US" dirty="0" smtClean="0"/>
                  <a:t>Controller</a:t>
                </a:r>
                <a:endParaRPr lang="en-US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226302" y="4289048"/>
                <a:ext cx="17742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Temperature</a:t>
                </a:r>
              </a:p>
              <a:p>
                <a:r>
                  <a:rPr lang="en-US" dirty="0" smtClean="0"/>
                  <a:t>Transmitter</a:t>
                </a:r>
                <a:endParaRPr lang="en-US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942996" y="3040031"/>
                <a:ext cx="17742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Control valve</a:t>
                </a:r>
                <a:endParaRPr lang="en-US" dirty="0"/>
              </a:p>
            </p:txBody>
          </p:sp>
          <p:cxnSp>
            <p:nvCxnSpPr>
              <p:cNvPr id="20" name="Straight Arrow Connector 19"/>
              <p:cNvCxnSpPr/>
              <p:nvPr/>
            </p:nvCxnSpPr>
            <p:spPr>
              <a:xfrm flipV="1">
                <a:off x="870038" y="3165190"/>
                <a:ext cx="303669" cy="54630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 flipV="1">
                <a:off x="5047962" y="3477225"/>
                <a:ext cx="303669" cy="54630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flipV="1">
                <a:off x="2893309" y="3527694"/>
                <a:ext cx="161215" cy="79110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flipH="1">
                <a:off x="8099907" y="3497142"/>
                <a:ext cx="527145" cy="39286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3004225" y="2765524"/>
                <a:ext cx="5987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FF0000"/>
                    </a:solidFill>
                  </a:rPr>
                  <a:t>T</a:t>
                </a:r>
                <a:r>
                  <a:rPr lang="en-US" sz="2000" dirty="0" smtClean="0"/>
                  <a:t> T</a:t>
                </a:r>
                <a:endParaRPr lang="en-US" sz="2000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396930" y="2711580"/>
                <a:ext cx="5987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FF0000"/>
                    </a:solidFill>
                  </a:rPr>
                  <a:t>T</a:t>
                </a:r>
                <a:r>
                  <a:rPr lang="en-US" sz="2000" dirty="0" smtClean="0"/>
                  <a:t> C</a:t>
                </a:r>
                <a:endParaRPr lang="en-US" sz="2000" dirty="0"/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6717724" y="303281"/>
              <a:ext cx="1044446" cy="718825"/>
              <a:chOff x="7646922" y="5501825"/>
              <a:chExt cx="1044446" cy="718825"/>
            </a:xfrm>
          </p:grpSpPr>
          <p:sp>
            <p:nvSpPr>
              <p:cNvPr id="71" name="TextBox 70"/>
              <p:cNvSpPr txBox="1"/>
              <p:nvPr/>
            </p:nvSpPr>
            <p:spPr>
              <a:xfrm>
                <a:off x="7646922" y="5501825"/>
                <a:ext cx="10444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set point</a:t>
                </a:r>
                <a:endParaRPr lang="en-US" dirty="0"/>
              </a:p>
            </p:txBody>
          </p:sp>
          <p:cxnSp>
            <p:nvCxnSpPr>
              <p:cNvPr id="72" name="Straight Arrow Connector 71"/>
              <p:cNvCxnSpPr/>
              <p:nvPr/>
            </p:nvCxnSpPr>
            <p:spPr>
              <a:xfrm>
                <a:off x="7676496" y="5686491"/>
                <a:ext cx="0" cy="53415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6" name="Group 75"/>
          <p:cNvGrpSpPr/>
          <p:nvPr/>
        </p:nvGrpSpPr>
        <p:grpSpPr>
          <a:xfrm>
            <a:off x="1265835" y="3265412"/>
            <a:ext cx="9355540" cy="3166471"/>
            <a:chOff x="1265835" y="3265412"/>
            <a:chExt cx="9355540" cy="3166471"/>
          </a:xfrm>
        </p:grpSpPr>
        <p:grpSp>
          <p:nvGrpSpPr>
            <p:cNvPr id="36" name="Group 35"/>
            <p:cNvGrpSpPr/>
            <p:nvPr/>
          </p:nvGrpSpPr>
          <p:grpSpPr>
            <a:xfrm>
              <a:off x="1265835" y="4016790"/>
              <a:ext cx="9355540" cy="2415093"/>
              <a:chOff x="361665" y="2520286"/>
              <a:chExt cx="9355540" cy="2415093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1173707" y="2825087"/>
                <a:ext cx="259308" cy="286603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38" name="Straight Connector 37"/>
              <p:cNvCxnSpPr>
                <a:stCxn id="37" idx="6"/>
              </p:cNvCxnSpPr>
              <p:nvPr/>
            </p:nvCxnSpPr>
            <p:spPr>
              <a:xfrm>
                <a:off x="1433015" y="2968389"/>
                <a:ext cx="1405719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9" name="Oval 38"/>
              <p:cNvSpPr/>
              <p:nvPr/>
            </p:nvSpPr>
            <p:spPr>
              <a:xfrm>
                <a:off x="2838734" y="2538483"/>
                <a:ext cx="955344" cy="85980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40" name="Straight Connector 39"/>
              <p:cNvCxnSpPr/>
              <p:nvPr/>
            </p:nvCxnSpPr>
            <p:spPr>
              <a:xfrm>
                <a:off x="3794078" y="2950191"/>
                <a:ext cx="1405719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1" name="Oval 40"/>
              <p:cNvSpPr/>
              <p:nvPr/>
            </p:nvSpPr>
            <p:spPr>
              <a:xfrm>
                <a:off x="5199797" y="2520286"/>
                <a:ext cx="955344" cy="85980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>
                <a:off x="6155141" y="2950190"/>
                <a:ext cx="1405719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43" name="Group 42"/>
              <p:cNvGrpSpPr/>
              <p:nvPr/>
            </p:nvGrpSpPr>
            <p:grpSpPr>
              <a:xfrm>
                <a:off x="7149760" y="2825087"/>
                <a:ext cx="204717" cy="232012"/>
                <a:chOff x="4176215" y="4749421"/>
                <a:chExt cx="204717" cy="232012"/>
              </a:xfrm>
            </p:grpSpPr>
            <p:cxnSp>
              <p:nvCxnSpPr>
                <p:cNvPr id="68" name="Straight Connector 67"/>
                <p:cNvCxnSpPr/>
                <p:nvPr/>
              </p:nvCxnSpPr>
              <p:spPr>
                <a:xfrm flipH="1">
                  <a:off x="4176215" y="4749421"/>
                  <a:ext cx="136478" cy="232012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 flipH="1">
                  <a:off x="4244454" y="4749421"/>
                  <a:ext cx="136478" cy="232012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oup 43"/>
              <p:cNvGrpSpPr/>
              <p:nvPr/>
            </p:nvGrpSpPr>
            <p:grpSpPr>
              <a:xfrm>
                <a:off x="6738660" y="2825087"/>
                <a:ext cx="204717" cy="232012"/>
                <a:chOff x="4176215" y="4749421"/>
                <a:chExt cx="204717" cy="232012"/>
              </a:xfrm>
            </p:grpSpPr>
            <p:cxnSp>
              <p:nvCxnSpPr>
                <p:cNvPr id="66" name="Straight Connector 65"/>
                <p:cNvCxnSpPr/>
                <p:nvPr/>
              </p:nvCxnSpPr>
              <p:spPr>
                <a:xfrm flipH="1">
                  <a:off x="4176215" y="4749421"/>
                  <a:ext cx="136478" cy="232012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 flipH="1">
                  <a:off x="4244454" y="4749421"/>
                  <a:ext cx="136478" cy="232012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oup 44"/>
              <p:cNvGrpSpPr/>
              <p:nvPr/>
            </p:nvGrpSpPr>
            <p:grpSpPr>
              <a:xfrm>
                <a:off x="6400799" y="2825087"/>
                <a:ext cx="204717" cy="232012"/>
                <a:chOff x="4176215" y="4749421"/>
                <a:chExt cx="204717" cy="232012"/>
              </a:xfrm>
            </p:grpSpPr>
            <p:cxnSp>
              <p:nvCxnSpPr>
                <p:cNvPr id="64" name="Straight Connector 63"/>
                <p:cNvCxnSpPr/>
                <p:nvPr/>
              </p:nvCxnSpPr>
              <p:spPr>
                <a:xfrm flipH="1">
                  <a:off x="4176215" y="4749421"/>
                  <a:ext cx="136478" cy="232012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flipH="1">
                  <a:off x="4244454" y="4749421"/>
                  <a:ext cx="136478" cy="232012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" name="Group 45"/>
              <p:cNvGrpSpPr/>
              <p:nvPr/>
            </p:nvGrpSpPr>
            <p:grpSpPr>
              <a:xfrm>
                <a:off x="7101954" y="3651447"/>
                <a:ext cx="917812" cy="808613"/>
                <a:chOff x="3589362" y="4159171"/>
                <a:chExt cx="917812" cy="808613"/>
              </a:xfrm>
            </p:grpSpPr>
            <p:sp>
              <p:nvSpPr>
                <p:cNvPr id="60" name="Flowchart: Collate 59"/>
                <p:cNvSpPr/>
                <p:nvPr/>
              </p:nvSpPr>
              <p:spPr>
                <a:xfrm rot="16200000">
                  <a:off x="3862317" y="4322928"/>
                  <a:ext cx="371901" cy="917812"/>
                </a:xfrm>
                <a:prstGeom prst="flowChartCollat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1" name="Straight Connector 60"/>
                <p:cNvCxnSpPr>
                  <a:stCxn id="60" idx="1"/>
                </p:cNvCxnSpPr>
                <p:nvPr/>
              </p:nvCxnSpPr>
              <p:spPr>
                <a:xfrm flipV="1">
                  <a:off x="4048268" y="4258101"/>
                  <a:ext cx="0" cy="54864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3794078" y="4244454"/>
                  <a:ext cx="518615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63" name="Arc 62"/>
                <p:cNvSpPr/>
                <p:nvPr/>
              </p:nvSpPr>
              <p:spPr>
                <a:xfrm rot="19213501">
                  <a:off x="3618651" y="4159171"/>
                  <a:ext cx="768805" cy="652364"/>
                </a:xfrm>
                <a:prstGeom prst="arc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cxnSp>
            <p:nvCxnSpPr>
              <p:cNvPr id="47" name="Straight Connector 46"/>
              <p:cNvCxnSpPr/>
              <p:nvPr/>
            </p:nvCxnSpPr>
            <p:spPr>
              <a:xfrm flipH="1">
                <a:off x="7560860" y="2968387"/>
                <a:ext cx="0" cy="64008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>
                <a:off x="5764473" y="4271721"/>
                <a:ext cx="1337480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>
                <a:off x="8019766" y="4299017"/>
                <a:ext cx="1337480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0" name="TextBox 46"/>
              <p:cNvSpPr txBox="1"/>
              <p:nvPr/>
            </p:nvSpPr>
            <p:spPr>
              <a:xfrm>
                <a:off x="361665" y="3764993"/>
                <a:ext cx="17742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Measuring element</a:t>
                </a:r>
                <a:endParaRPr lang="en-US" dirty="0"/>
              </a:p>
            </p:txBody>
          </p:sp>
          <p:sp>
            <p:nvSpPr>
              <p:cNvPr id="51" name="TextBox 47"/>
              <p:cNvSpPr txBox="1"/>
              <p:nvPr/>
            </p:nvSpPr>
            <p:spPr>
              <a:xfrm>
                <a:off x="4299046" y="4114351"/>
                <a:ext cx="17742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Flow</a:t>
                </a:r>
              </a:p>
              <a:p>
                <a:r>
                  <a:rPr lang="en-US" dirty="0" smtClean="0"/>
                  <a:t>Controller</a:t>
                </a:r>
                <a:endParaRPr lang="en-US" dirty="0"/>
              </a:p>
            </p:txBody>
          </p:sp>
          <p:sp>
            <p:nvSpPr>
              <p:cNvPr id="52" name="TextBox 48"/>
              <p:cNvSpPr txBox="1"/>
              <p:nvPr/>
            </p:nvSpPr>
            <p:spPr>
              <a:xfrm>
                <a:off x="2226302" y="4289048"/>
                <a:ext cx="17742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Flow </a:t>
                </a:r>
              </a:p>
              <a:p>
                <a:r>
                  <a:rPr lang="en-US" dirty="0" smtClean="0"/>
                  <a:t>Transmitter</a:t>
                </a:r>
                <a:endParaRPr lang="en-US" dirty="0"/>
              </a:p>
            </p:txBody>
          </p:sp>
          <p:sp>
            <p:nvSpPr>
              <p:cNvPr id="53" name="TextBox 49"/>
              <p:cNvSpPr txBox="1"/>
              <p:nvPr/>
            </p:nvSpPr>
            <p:spPr>
              <a:xfrm>
                <a:off x="7942996" y="3040031"/>
                <a:ext cx="17742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Control valve</a:t>
                </a:r>
                <a:endParaRPr lang="en-US" dirty="0"/>
              </a:p>
            </p:txBody>
          </p:sp>
          <p:cxnSp>
            <p:nvCxnSpPr>
              <p:cNvPr id="54" name="Straight Arrow Connector 53"/>
              <p:cNvCxnSpPr/>
              <p:nvPr/>
            </p:nvCxnSpPr>
            <p:spPr>
              <a:xfrm flipV="1">
                <a:off x="870038" y="3165190"/>
                <a:ext cx="303669" cy="54630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 flipV="1">
                <a:off x="5047962" y="3477225"/>
                <a:ext cx="303669" cy="54630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/>
              <p:nvPr/>
            </p:nvCxnSpPr>
            <p:spPr>
              <a:xfrm flipV="1">
                <a:off x="2893309" y="3527694"/>
                <a:ext cx="161215" cy="79110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/>
              <p:nvPr/>
            </p:nvCxnSpPr>
            <p:spPr>
              <a:xfrm flipH="1">
                <a:off x="8099907" y="3497142"/>
                <a:ext cx="527145" cy="39286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8" name="TextBox 58"/>
              <p:cNvSpPr txBox="1"/>
              <p:nvPr/>
            </p:nvSpPr>
            <p:spPr>
              <a:xfrm>
                <a:off x="3004225" y="2765524"/>
                <a:ext cx="5987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b="1" dirty="0" smtClean="0">
                    <a:solidFill>
                      <a:srgbClr val="FF0000"/>
                    </a:solidFill>
                  </a:rPr>
                  <a:t>F</a:t>
                </a:r>
                <a:r>
                  <a:rPr lang="en-US" sz="2000" dirty="0" smtClean="0"/>
                  <a:t> T</a:t>
                </a:r>
                <a:endParaRPr lang="en-US" sz="2000" dirty="0"/>
              </a:p>
            </p:txBody>
          </p:sp>
          <p:sp>
            <p:nvSpPr>
              <p:cNvPr id="59" name="TextBox 59"/>
              <p:cNvSpPr txBox="1"/>
              <p:nvPr/>
            </p:nvSpPr>
            <p:spPr>
              <a:xfrm>
                <a:off x="5396930" y="2711580"/>
                <a:ext cx="5987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b="1" dirty="0" smtClean="0">
                    <a:solidFill>
                      <a:srgbClr val="FF0000"/>
                    </a:solidFill>
                  </a:rPr>
                  <a:t>F</a:t>
                </a:r>
                <a:r>
                  <a:rPr lang="en-US" sz="2000" dirty="0" smtClean="0"/>
                  <a:t> C</a:t>
                </a:r>
                <a:endParaRPr lang="en-US" sz="2000" dirty="0"/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6537088" y="3265412"/>
              <a:ext cx="1044446" cy="718825"/>
              <a:chOff x="7646922" y="5501825"/>
              <a:chExt cx="1044446" cy="718825"/>
            </a:xfrm>
          </p:grpSpPr>
          <p:sp>
            <p:nvSpPr>
              <p:cNvPr id="74" name="TextBox 73"/>
              <p:cNvSpPr txBox="1"/>
              <p:nvPr/>
            </p:nvSpPr>
            <p:spPr>
              <a:xfrm>
                <a:off x="7646922" y="5501825"/>
                <a:ext cx="10444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set point</a:t>
                </a:r>
                <a:endParaRPr lang="en-US" dirty="0"/>
              </a:p>
            </p:txBody>
          </p:sp>
          <p:cxnSp>
            <p:nvCxnSpPr>
              <p:cNvPr id="75" name="Straight Arrow Connector 74"/>
              <p:cNvCxnSpPr/>
              <p:nvPr/>
            </p:nvCxnSpPr>
            <p:spPr>
              <a:xfrm>
                <a:off x="7676496" y="5686491"/>
                <a:ext cx="0" cy="53415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254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/>
          <p:cNvGrpSpPr/>
          <p:nvPr/>
        </p:nvGrpSpPr>
        <p:grpSpPr>
          <a:xfrm>
            <a:off x="1349442" y="295752"/>
            <a:ext cx="9355540" cy="3152114"/>
            <a:chOff x="1349442" y="295752"/>
            <a:chExt cx="9355540" cy="3152114"/>
          </a:xfrm>
        </p:grpSpPr>
        <p:grpSp>
          <p:nvGrpSpPr>
            <p:cNvPr id="2" name="Group 1"/>
            <p:cNvGrpSpPr/>
            <p:nvPr/>
          </p:nvGrpSpPr>
          <p:grpSpPr>
            <a:xfrm>
              <a:off x="1349442" y="1032773"/>
              <a:ext cx="9355540" cy="2415093"/>
              <a:chOff x="361665" y="2520286"/>
              <a:chExt cx="9355540" cy="2415093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1173707" y="2825087"/>
                <a:ext cx="259308" cy="286603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4" name="Straight Connector 3"/>
              <p:cNvCxnSpPr>
                <a:stCxn id="3" idx="6"/>
              </p:cNvCxnSpPr>
              <p:nvPr/>
            </p:nvCxnSpPr>
            <p:spPr>
              <a:xfrm>
                <a:off x="1433015" y="2968389"/>
                <a:ext cx="1405719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" name="Oval 4"/>
              <p:cNvSpPr/>
              <p:nvPr/>
            </p:nvSpPr>
            <p:spPr>
              <a:xfrm>
                <a:off x="2838734" y="2538483"/>
                <a:ext cx="955344" cy="85980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>
                <a:off x="3794078" y="2950191"/>
                <a:ext cx="1405719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" name="Oval 6"/>
              <p:cNvSpPr/>
              <p:nvPr/>
            </p:nvSpPr>
            <p:spPr>
              <a:xfrm>
                <a:off x="5199797" y="2520286"/>
                <a:ext cx="955344" cy="85980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6155141" y="2950190"/>
                <a:ext cx="1405719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9" name="Group 8"/>
              <p:cNvGrpSpPr/>
              <p:nvPr/>
            </p:nvGrpSpPr>
            <p:grpSpPr>
              <a:xfrm>
                <a:off x="7149760" y="2825087"/>
                <a:ext cx="204717" cy="232012"/>
                <a:chOff x="4176215" y="4749421"/>
                <a:chExt cx="204717" cy="232012"/>
              </a:xfrm>
            </p:grpSpPr>
            <p:cxnSp>
              <p:nvCxnSpPr>
                <p:cNvPr id="34" name="Straight Connector 33"/>
                <p:cNvCxnSpPr/>
                <p:nvPr/>
              </p:nvCxnSpPr>
              <p:spPr>
                <a:xfrm flipH="1">
                  <a:off x="4176215" y="4749421"/>
                  <a:ext cx="136478" cy="232012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flipH="1">
                  <a:off x="4244454" y="4749421"/>
                  <a:ext cx="136478" cy="232012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Group 9"/>
              <p:cNvGrpSpPr/>
              <p:nvPr/>
            </p:nvGrpSpPr>
            <p:grpSpPr>
              <a:xfrm>
                <a:off x="6738660" y="2825087"/>
                <a:ext cx="204717" cy="232012"/>
                <a:chOff x="4176215" y="4749421"/>
                <a:chExt cx="204717" cy="232012"/>
              </a:xfrm>
            </p:grpSpPr>
            <p:cxnSp>
              <p:nvCxnSpPr>
                <p:cNvPr id="32" name="Straight Connector 31"/>
                <p:cNvCxnSpPr/>
                <p:nvPr/>
              </p:nvCxnSpPr>
              <p:spPr>
                <a:xfrm flipH="1">
                  <a:off x="4176215" y="4749421"/>
                  <a:ext cx="136478" cy="232012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flipH="1">
                  <a:off x="4244454" y="4749421"/>
                  <a:ext cx="136478" cy="232012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oup 10"/>
              <p:cNvGrpSpPr/>
              <p:nvPr/>
            </p:nvGrpSpPr>
            <p:grpSpPr>
              <a:xfrm>
                <a:off x="6400799" y="2825087"/>
                <a:ext cx="204717" cy="232012"/>
                <a:chOff x="4176215" y="4749421"/>
                <a:chExt cx="204717" cy="232012"/>
              </a:xfrm>
            </p:grpSpPr>
            <p:cxnSp>
              <p:nvCxnSpPr>
                <p:cNvPr id="30" name="Straight Connector 29"/>
                <p:cNvCxnSpPr/>
                <p:nvPr/>
              </p:nvCxnSpPr>
              <p:spPr>
                <a:xfrm flipH="1">
                  <a:off x="4176215" y="4749421"/>
                  <a:ext cx="136478" cy="232012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flipH="1">
                  <a:off x="4244454" y="4749421"/>
                  <a:ext cx="136478" cy="232012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Group 11"/>
              <p:cNvGrpSpPr/>
              <p:nvPr/>
            </p:nvGrpSpPr>
            <p:grpSpPr>
              <a:xfrm>
                <a:off x="7101954" y="3651447"/>
                <a:ext cx="917812" cy="808613"/>
                <a:chOff x="3589362" y="4159171"/>
                <a:chExt cx="917812" cy="808613"/>
              </a:xfrm>
            </p:grpSpPr>
            <p:sp>
              <p:nvSpPr>
                <p:cNvPr id="26" name="Flowchart: Collate 25"/>
                <p:cNvSpPr/>
                <p:nvPr/>
              </p:nvSpPr>
              <p:spPr>
                <a:xfrm rot="16200000">
                  <a:off x="3862317" y="4322928"/>
                  <a:ext cx="371901" cy="917812"/>
                </a:xfrm>
                <a:prstGeom prst="flowChartCollat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7" name="Straight Connector 26"/>
                <p:cNvCxnSpPr>
                  <a:stCxn id="26" idx="1"/>
                </p:cNvCxnSpPr>
                <p:nvPr/>
              </p:nvCxnSpPr>
              <p:spPr>
                <a:xfrm flipV="1">
                  <a:off x="4048268" y="4258101"/>
                  <a:ext cx="0" cy="54864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3794078" y="4244454"/>
                  <a:ext cx="518615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9" name="Arc 28"/>
                <p:cNvSpPr/>
                <p:nvPr/>
              </p:nvSpPr>
              <p:spPr>
                <a:xfrm rot="19213501">
                  <a:off x="3618651" y="4159171"/>
                  <a:ext cx="768805" cy="652364"/>
                </a:xfrm>
                <a:prstGeom prst="arc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cxnSp>
            <p:nvCxnSpPr>
              <p:cNvPr id="13" name="Straight Connector 12"/>
              <p:cNvCxnSpPr/>
              <p:nvPr/>
            </p:nvCxnSpPr>
            <p:spPr>
              <a:xfrm flipH="1">
                <a:off x="7560860" y="2968387"/>
                <a:ext cx="0" cy="64008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>
                <a:off x="5764473" y="4271721"/>
                <a:ext cx="1337480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>
                <a:off x="8019766" y="4299017"/>
                <a:ext cx="1337480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TextBox 46"/>
              <p:cNvSpPr txBox="1"/>
              <p:nvPr/>
            </p:nvSpPr>
            <p:spPr>
              <a:xfrm>
                <a:off x="361665" y="3764993"/>
                <a:ext cx="17742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Measuring element</a:t>
                </a:r>
                <a:endParaRPr lang="en-US" dirty="0"/>
              </a:p>
            </p:txBody>
          </p:sp>
          <p:sp>
            <p:nvSpPr>
              <p:cNvPr id="17" name="TextBox 47"/>
              <p:cNvSpPr txBox="1"/>
              <p:nvPr/>
            </p:nvSpPr>
            <p:spPr>
              <a:xfrm>
                <a:off x="4299046" y="4114351"/>
                <a:ext cx="17742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Level</a:t>
                </a:r>
              </a:p>
              <a:p>
                <a:r>
                  <a:rPr lang="en-US" dirty="0" smtClean="0"/>
                  <a:t>Controller</a:t>
                </a:r>
                <a:endParaRPr lang="en-US" dirty="0"/>
              </a:p>
            </p:txBody>
          </p:sp>
          <p:sp>
            <p:nvSpPr>
              <p:cNvPr id="18" name="TextBox 48"/>
              <p:cNvSpPr txBox="1"/>
              <p:nvPr/>
            </p:nvSpPr>
            <p:spPr>
              <a:xfrm>
                <a:off x="2226302" y="4289048"/>
                <a:ext cx="17742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Level Transmitter</a:t>
                </a:r>
                <a:endParaRPr lang="en-US" dirty="0"/>
              </a:p>
            </p:txBody>
          </p:sp>
          <p:sp>
            <p:nvSpPr>
              <p:cNvPr id="19" name="TextBox 49"/>
              <p:cNvSpPr txBox="1"/>
              <p:nvPr/>
            </p:nvSpPr>
            <p:spPr>
              <a:xfrm>
                <a:off x="7942996" y="3040031"/>
                <a:ext cx="17742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Control valve</a:t>
                </a:r>
                <a:endParaRPr lang="en-US" dirty="0"/>
              </a:p>
            </p:txBody>
          </p:sp>
          <p:cxnSp>
            <p:nvCxnSpPr>
              <p:cNvPr id="20" name="Straight Arrow Connector 19"/>
              <p:cNvCxnSpPr/>
              <p:nvPr/>
            </p:nvCxnSpPr>
            <p:spPr>
              <a:xfrm flipV="1">
                <a:off x="870038" y="3165190"/>
                <a:ext cx="303669" cy="54630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 flipV="1">
                <a:off x="5047962" y="3477225"/>
                <a:ext cx="303669" cy="54630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flipV="1">
                <a:off x="2893309" y="3527694"/>
                <a:ext cx="161215" cy="79110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flipH="1">
                <a:off x="8099907" y="3497142"/>
                <a:ext cx="527145" cy="39286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4" name="TextBox 58"/>
              <p:cNvSpPr txBox="1"/>
              <p:nvPr/>
            </p:nvSpPr>
            <p:spPr>
              <a:xfrm>
                <a:off x="3004225" y="2765524"/>
                <a:ext cx="5987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b="1" dirty="0" smtClean="0">
                    <a:solidFill>
                      <a:srgbClr val="FF0000"/>
                    </a:solidFill>
                  </a:rPr>
                  <a:t>L</a:t>
                </a:r>
                <a:r>
                  <a:rPr lang="en-US" sz="2000" dirty="0" smtClean="0"/>
                  <a:t> T</a:t>
                </a:r>
                <a:endParaRPr lang="en-US" sz="2000" dirty="0"/>
              </a:p>
            </p:txBody>
          </p:sp>
          <p:sp>
            <p:nvSpPr>
              <p:cNvPr id="25" name="TextBox 59"/>
              <p:cNvSpPr txBox="1"/>
              <p:nvPr/>
            </p:nvSpPr>
            <p:spPr>
              <a:xfrm>
                <a:off x="5396930" y="2711580"/>
                <a:ext cx="5987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b="1" dirty="0" smtClean="0">
                    <a:solidFill>
                      <a:srgbClr val="FF0000"/>
                    </a:solidFill>
                  </a:rPr>
                  <a:t>L</a:t>
                </a:r>
                <a:r>
                  <a:rPr lang="en-US" sz="2000" dirty="0" smtClean="0"/>
                  <a:t> C</a:t>
                </a:r>
                <a:endParaRPr lang="en-US" sz="2000" dirty="0"/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6665246" y="295752"/>
              <a:ext cx="1044446" cy="718825"/>
              <a:chOff x="7646922" y="5501825"/>
              <a:chExt cx="1044446" cy="718825"/>
            </a:xfrm>
          </p:grpSpPr>
          <p:sp>
            <p:nvSpPr>
              <p:cNvPr id="72" name="TextBox 71"/>
              <p:cNvSpPr txBox="1"/>
              <p:nvPr/>
            </p:nvSpPr>
            <p:spPr>
              <a:xfrm>
                <a:off x="7646922" y="5501825"/>
                <a:ext cx="10444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set point</a:t>
                </a:r>
                <a:endParaRPr lang="en-US" dirty="0"/>
              </a:p>
            </p:txBody>
          </p:sp>
          <p:cxnSp>
            <p:nvCxnSpPr>
              <p:cNvPr id="73" name="Straight Arrow Connector 72"/>
              <p:cNvCxnSpPr/>
              <p:nvPr/>
            </p:nvCxnSpPr>
            <p:spPr>
              <a:xfrm>
                <a:off x="7676496" y="5686491"/>
                <a:ext cx="0" cy="53415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7" name="Group 76"/>
          <p:cNvGrpSpPr/>
          <p:nvPr/>
        </p:nvGrpSpPr>
        <p:grpSpPr>
          <a:xfrm>
            <a:off x="1379016" y="3342343"/>
            <a:ext cx="9355540" cy="3150312"/>
            <a:chOff x="1379016" y="3342343"/>
            <a:chExt cx="9355540" cy="3150312"/>
          </a:xfrm>
        </p:grpSpPr>
        <p:grpSp>
          <p:nvGrpSpPr>
            <p:cNvPr id="36" name="Group 35"/>
            <p:cNvGrpSpPr/>
            <p:nvPr/>
          </p:nvGrpSpPr>
          <p:grpSpPr>
            <a:xfrm>
              <a:off x="1379016" y="4077562"/>
              <a:ext cx="9355540" cy="2415093"/>
              <a:chOff x="361665" y="2520286"/>
              <a:chExt cx="9355540" cy="2415093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1173707" y="2825087"/>
                <a:ext cx="259308" cy="286603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38" name="Straight Connector 37"/>
              <p:cNvCxnSpPr>
                <a:stCxn id="37" idx="6"/>
              </p:cNvCxnSpPr>
              <p:nvPr/>
            </p:nvCxnSpPr>
            <p:spPr>
              <a:xfrm>
                <a:off x="1433015" y="2968389"/>
                <a:ext cx="1405719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9" name="Oval 38"/>
              <p:cNvSpPr/>
              <p:nvPr/>
            </p:nvSpPr>
            <p:spPr>
              <a:xfrm>
                <a:off x="2838734" y="2538483"/>
                <a:ext cx="955344" cy="85980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40" name="Straight Connector 39"/>
              <p:cNvCxnSpPr/>
              <p:nvPr/>
            </p:nvCxnSpPr>
            <p:spPr>
              <a:xfrm>
                <a:off x="3794078" y="2950191"/>
                <a:ext cx="1405719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1" name="Oval 40"/>
              <p:cNvSpPr/>
              <p:nvPr/>
            </p:nvSpPr>
            <p:spPr>
              <a:xfrm>
                <a:off x="5199797" y="2520286"/>
                <a:ext cx="955344" cy="85980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>
                <a:off x="6155141" y="2950190"/>
                <a:ext cx="1405719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43" name="Group 42"/>
              <p:cNvGrpSpPr/>
              <p:nvPr/>
            </p:nvGrpSpPr>
            <p:grpSpPr>
              <a:xfrm>
                <a:off x="7149760" y="2825087"/>
                <a:ext cx="204717" cy="232012"/>
                <a:chOff x="4176215" y="4749421"/>
                <a:chExt cx="204717" cy="232012"/>
              </a:xfrm>
            </p:grpSpPr>
            <p:cxnSp>
              <p:nvCxnSpPr>
                <p:cNvPr id="68" name="Straight Connector 67"/>
                <p:cNvCxnSpPr/>
                <p:nvPr/>
              </p:nvCxnSpPr>
              <p:spPr>
                <a:xfrm flipH="1">
                  <a:off x="4176215" y="4749421"/>
                  <a:ext cx="136478" cy="232012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 flipH="1">
                  <a:off x="4244454" y="4749421"/>
                  <a:ext cx="136478" cy="232012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oup 43"/>
              <p:cNvGrpSpPr/>
              <p:nvPr/>
            </p:nvGrpSpPr>
            <p:grpSpPr>
              <a:xfrm>
                <a:off x="6738660" y="2825087"/>
                <a:ext cx="204717" cy="232012"/>
                <a:chOff x="4176215" y="4749421"/>
                <a:chExt cx="204717" cy="232012"/>
              </a:xfrm>
            </p:grpSpPr>
            <p:cxnSp>
              <p:nvCxnSpPr>
                <p:cNvPr id="66" name="Straight Connector 65"/>
                <p:cNvCxnSpPr/>
                <p:nvPr/>
              </p:nvCxnSpPr>
              <p:spPr>
                <a:xfrm flipH="1">
                  <a:off x="4176215" y="4749421"/>
                  <a:ext cx="136478" cy="232012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 flipH="1">
                  <a:off x="4244454" y="4749421"/>
                  <a:ext cx="136478" cy="232012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oup 44"/>
              <p:cNvGrpSpPr/>
              <p:nvPr/>
            </p:nvGrpSpPr>
            <p:grpSpPr>
              <a:xfrm>
                <a:off x="6400799" y="2825087"/>
                <a:ext cx="204717" cy="232012"/>
                <a:chOff x="4176215" y="4749421"/>
                <a:chExt cx="204717" cy="232012"/>
              </a:xfrm>
            </p:grpSpPr>
            <p:cxnSp>
              <p:nvCxnSpPr>
                <p:cNvPr id="64" name="Straight Connector 63"/>
                <p:cNvCxnSpPr/>
                <p:nvPr/>
              </p:nvCxnSpPr>
              <p:spPr>
                <a:xfrm flipH="1">
                  <a:off x="4176215" y="4749421"/>
                  <a:ext cx="136478" cy="232012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flipH="1">
                  <a:off x="4244454" y="4749421"/>
                  <a:ext cx="136478" cy="232012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" name="Group 45"/>
              <p:cNvGrpSpPr/>
              <p:nvPr/>
            </p:nvGrpSpPr>
            <p:grpSpPr>
              <a:xfrm>
                <a:off x="7101954" y="3651447"/>
                <a:ext cx="917812" cy="808613"/>
                <a:chOff x="3589362" y="4159171"/>
                <a:chExt cx="917812" cy="808613"/>
              </a:xfrm>
            </p:grpSpPr>
            <p:sp>
              <p:nvSpPr>
                <p:cNvPr id="60" name="Flowchart: Collate 59"/>
                <p:cNvSpPr/>
                <p:nvPr/>
              </p:nvSpPr>
              <p:spPr>
                <a:xfrm rot="16200000">
                  <a:off x="3862317" y="4322928"/>
                  <a:ext cx="371901" cy="917812"/>
                </a:xfrm>
                <a:prstGeom prst="flowChartCollat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1" name="Straight Connector 60"/>
                <p:cNvCxnSpPr>
                  <a:stCxn id="60" idx="1"/>
                </p:cNvCxnSpPr>
                <p:nvPr/>
              </p:nvCxnSpPr>
              <p:spPr>
                <a:xfrm flipV="1">
                  <a:off x="4048268" y="4258101"/>
                  <a:ext cx="0" cy="54864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3794078" y="4244454"/>
                  <a:ext cx="518615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63" name="Arc 62"/>
                <p:cNvSpPr/>
                <p:nvPr/>
              </p:nvSpPr>
              <p:spPr>
                <a:xfrm rot="19213501">
                  <a:off x="3618651" y="4159171"/>
                  <a:ext cx="768805" cy="652364"/>
                </a:xfrm>
                <a:prstGeom prst="arc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cxnSp>
            <p:nvCxnSpPr>
              <p:cNvPr id="47" name="Straight Connector 46"/>
              <p:cNvCxnSpPr/>
              <p:nvPr/>
            </p:nvCxnSpPr>
            <p:spPr>
              <a:xfrm flipH="1">
                <a:off x="7560860" y="2968387"/>
                <a:ext cx="0" cy="64008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>
                <a:off x="5764473" y="4271721"/>
                <a:ext cx="1337480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>
                <a:off x="8019766" y="4299017"/>
                <a:ext cx="1337480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0" name="TextBox 46"/>
              <p:cNvSpPr txBox="1"/>
              <p:nvPr/>
            </p:nvSpPr>
            <p:spPr>
              <a:xfrm>
                <a:off x="361665" y="3764993"/>
                <a:ext cx="17742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Measuring element</a:t>
                </a:r>
                <a:endParaRPr lang="en-US" dirty="0"/>
              </a:p>
            </p:txBody>
          </p:sp>
          <p:sp>
            <p:nvSpPr>
              <p:cNvPr id="51" name="TextBox 47"/>
              <p:cNvSpPr txBox="1"/>
              <p:nvPr/>
            </p:nvSpPr>
            <p:spPr>
              <a:xfrm>
                <a:off x="4299046" y="4114351"/>
                <a:ext cx="17742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concentration</a:t>
                </a:r>
              </a:p>
              <a:p>
                <a:r>
                  <a:rPr lang="en-US" dirty="0" smtClean="0"/>
                  <a:t>Controller</a:t>
                </a:r>
                <a:endParaRPr lang="en-US" dirty="0"/>
              </a:p>
            </p:txBody>
          </p:sp>
          <p:sp>
            <p:nvSpPr>
              <p:cNvPr id="52" name="TextBox 48"/>
              <p:cNvSpPr txBox="1"/>
              <p:nvPr/>
            </p:nvSpPr>
            <p:spPr>
              <a:xfrm>
                <a:off x="2226302" y="4289048"/>
                <a:ext cx="17742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concentration Transmitter</a:t>
                </a:r>
                <a:endParaRPr lang="en-US" dirty="0"/>
              </a:p>
            </p:txBody>
          </p:sp>
          <p:sp>
            <p:nvSpPr>
              <p:cNvPr id="53" name="TextBox 49"/>
              <p:cNvSpPr txBox="1"/>
              <p:nvPr/>
            </p:nvSpPr>
            <p:spPr>
              <a:xfrm>
                <a:off x="7942996" y="3040031"/>
                <a:ext cx="17742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Control valve</a:t>
                </a:r>
                <a:endParaRPr lang="en-US" dirty="0"/>
              </a:p>
            </p:txBody>
          </p:sp>
          <p:cxnSp>
            <p:nvCxnSpPr>
              <p:cNvPr id="54" name="Straight Arrow Connector 53"/>
              <p:cNvCxnSpPr/>
              <p:nvPr/>
            </p:nvCxnSpPr>
            <p:spPr>
              <a:xfrm flipV="1">
                <a:off x="870038" y="3165190"/>
                <a:ext cx="303669" cy="54630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 flipV="1">
                <a:off x="5047962" y="3477225"/>
                <a:ext cx="303669" cy="54630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/>
              <p:nvPr/>
            </p:nvCxnSpPr>
            <p:spPr>
              <a:xfrm flipV="1">
                <a:off x="2893309" y="3527694"/>
                <a:ext cx="161215" cy="79110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/>
              <p:nvPr/>
            </p:nvCxnSpPr>
            <p:spPr>
              <a:xfrm flipH="1">
                <a:off x="8099907" y="3497142"/>
                <a:ext cx="527145" cy="39286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8" name="TextBox 58"/>
              <p:cNvSpPr txBox="1"/>
              <p:nvPr/>
            </p:nvSpPr>
            <p:spPr>
              <a:xfrm>
                <a:off x="3004225" y="2765524"/>
                <a:ext cx="5987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b="1" dirty="0" smtClean="0">
                    <a:solidFill>
                      <a:srgbClr val="FF0000"/>
                    </a:solidFill>
                  </a:rPr>
                  <a:t>C</a:t>
                </a:r>
                <a:r>
                  <a:rPr lang="en-US" sz="2000" dirty="0" smtClean="0"/>
                  <a:t> T</a:t>
                </a:r>
                <a:endParaRPr lang="en-US" sz="2000" dirty="0"/>
              </a:p>
            </p:txBody>
          </p:sp>
          <p:sp>
            <p:nvSpPr>
              <p:cNvPr id="59" name="TextBox 59"/>
              <p:cNvSpPr txBox="1"/>
              <p:nvPr/>
            </p:nvSpPr>
            <p:spPr>
              <a:xfrm>
                <a:off x="5396930" y="2711580"/>
                <a:ext cx="5987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b="1" dirty="0" smtClean="0">
                    <a:solidFill>
                      <a:srgbClr val="FF0000"/>
                    </a:solidFill>
                  </a:rPr>
                  <a:t>C</a:t>
                </a:r>
                <a:r>
                  <a:rPr lang="en-US" sz="2000" dirty="0" smtClean="0"/>
                  <a:t> C</a:t>
                </a:r>
                <a:endParaRPr lang="en-US" sz="2000" dirty="0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6694820" y="3342343"/>
              <a:ext cx="1044446" cy="718825"/>
              <a:chOff x="7646922" y="5501825"/>
              <a:chExt cx="1044446" cy="718825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7646922" y="5501825"/>
                <a:ext cx="10444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set point</a:t>
                </a:r>
                <a:endParaRPr lang="en-US" dirty="0"/>
              </a:p>
            </p:txBody>
          </p:sp>
          <p:cxnSp>
            <p:nvCxnSpPr>
              <p:cNvPr id="76" name="Straight Arrow Connector 75"/>
              <p:cNvCxnSpPr/>
              <p:nvPr/>
            </p:nvCxnSpPr>
            <p:spPr>
              <a:xfrm>
                <a:off x="7676496" y="5686491"/>
                <a:ext cx="0" cy="53415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47309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93308" y="293524"/>
            <a:ext cx="6708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type of Signal transmitter can be represented by lines as follows: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320910"/>
              </p:ext>
            </p:extLst>
          </p:nvPr>
        </p:nvGraphicFramePr>
        <p:xfrm>
          <a:off x="885124" y="734774"/>
          <a:ext cx="8128000" cy="2718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4842">
                  <a:extLst>
                    <a:ext uri="{9D8B030D-6E8A-4147-A177-3AD203B41FA5}">
                      <a16:colId xmlns:a16="http://schemas.microsoft.com/office/drawing/2014/main" val="2761352955"/>
                    </a:ext>
                  </a:extLst>
                </a:gridCol>
                <a:gridCol w="5233158">
                  <a:extLst>
                    <a:ext uri="{9D8B030D-6E8A-4147-A177-3AD203B41FA5}">
                      <a16:colId xmlns:a16="http://schemas.microsoft.com/office/drawing/2014/main" val="1850177561"/>
                    </a:ext>
                  </a:extLst>
                </a:gridCol>
              </a:tblGrid>
              <a:tr h="46698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Signal type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symbol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5397985"/>
                  </a:ext>
                </a:extLst>
              </a:tr>
              <a:tr h="6317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Electric signal</a:t>
                      </a:r>
                      <a:endParaRPr lang="en-GB" sz="2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1581223"/>
                  </a:ext>
                </a:extLst>
              </a:tr>
              <a:tr h="6317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Pneumatic signal</a:t>
                      </a:r>
                      <a:endParaRPr lang="en-GB" sz="2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615929"/>
                  </a:ext>
                </a:extLst>
              </a:tr>
              <a:tr h="79787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Hydraulics signal</a:t>
                      </a:r>
                      <a:endParaRPr lang="en-GB" sz="2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587448"/>
                  </a:ext>
                </a:extLst>
              </a:tr>
            </a:tbl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5224137" y="1626821"/>
            <a:ext cx="2614613" cy="1661838"/>
            <a:chOff x="4949124" y="2251881"/>
            <a:chExt cx="2614613" cy="1661838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5194394" y="2251881"/>
              <a:ext cx="1869743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4949124" y="2792711"/>
              <a:ext cx="2614613" cy="257175"/>
              <a:chOff x="0" y="0"/>
              <a:chExt cx="1111195" cy="145791"/>
            </a:xfrm>
          </p:grpSpPr>
          <p:grpSp>
            <p:nvGrpSpPr>
              <p:cNvPr id="7" name="Group 19"/>
              <p:cNvGrpSpPr>
                <a:grpSpLocks/>
              </p:cNvGrpSpPr>
              <p:nvPr/>
            </p:nvGrpSpPr>
            <p:grpSpPr bwMode="auto">
              <a:xfrm>
                <a:off x="401141" y="8380"/>
                <a:ext cx="154456" cy="131446"/>
                <a:chOff x="401141" y="8380"/>
                <a:chExt cx="154456" cy="131446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 flipH="1">
                  <a:off x="401434" y="16199"/>
                  <a:ext cx="99177" cy="12329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flipH="1">
                  <a:off x="456083" y="8100"/>
                  <a:ext cx="99178" cy="12329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20"/>
              <p:cNvGrpSpPr>
                <a:grpSpLocks/>
              </p:cNvGrpSpPr>
              <p:nvPr/>
            </p:nvGrpSpPr>
            <p:grpSpPr bwMode="auto">
              <a:xfrm>
                <a:off x="751155" y="14345"/>
                <a:ext cx="154456" cy="131446"/>
                <a:chOff x="751155" y="14345"/>
                <a:chExt cx="154456" cy="131446"/>
              </a:xfrm>
            </p:grpSpPr>
            <p:cxnSp>
              <p:nvCxnSpPr>
                <p:cNvPr id="13" name="Straight Connector 12"/>
                <p:cNvCxnSpPr/>
                <p:nvPr/>
              </p:nvCxnSpPr>
              <p:spPr>
                <a:xfrm flipH="1">
                  <a:off x="750917" y="22499"/>
                  <a:ext cx="99177" cy="12329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flipH="1">
                  <a:off x="806241" y="14399"/>
                  <a:ext cx="99177" cy="12329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21"/>
              <p:cNvGrpSpPr>
                <a:grpSpLocks/>
              </p:cNvGrpSpPr>
              <p:nvPr/>
            </p:nvGrpSpPr>
            <p:grpSpPr bwMode="auto">
              <a:xfrm>
                <a:off x="121282" y="0"/>
                <a:ext cx="154456" cy="131446"/>
                <a:chOff x="121282" y="0"/>
                <a:chExt cx="154456" cy="131446"/>
              </a:xfrm>
            </p:grpSpPr>
            <p:cxnSp>
              <p:nvCxnSpPr>
                <p:cNvPr id="11" name="Straight Connector 10"/>
                <p:cNvCxnSpPr/>
                <p:nvPr/>
              </p:nvCxnSpPr>
              <p:spPr>
                <a:xfrm flipH="1">
                  <a:off x="121442" y="8100"/>
                  <a:ext cx="99178" cy="12329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 flipH="1">
                  <a:off x="176766" y="0"/>
                  <a:ext cx="99178" cy="12329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" name="Straight Connector 9"/>
              <p:cNvCxnSpPr/>
              <p:nvPr/>
            </p:nvCxnSpPr>
            <p:spPr>
              <a:xfrm>
                <a:off x="0" y="62996"/>
                <a:ext cx="111119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29"/>
            <p:cNvGrpSpPr>
              <a:grpSpLocks/>
            </p:cNvGrpSpPr>
            <p:nvPr/>
          </p:nvGrpSpPr>
          <p:grpSpPr bwMode="auto">
            <a:xfrm>
              <a:off x="4949124" y="3534306"/>
              <a:ext cx="2203450" cy="379413"/>
              <a:chOff x="0" y="0"/>
              <a:chExt cx="936104" cy="215959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0" y="111142"/>
                <a:ext cx="93610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" name="Group 31"/>
              <p:cNvGrpSpPr>
                <a:grpSpLocks/>
              </p:cNvGrpSpPr>
              <p:nvPr/>
            </p:nvGrpSpPr>
            <p:grpSpPr bwMode="auto">
              <a:xfrm>
                <a:off x="181037" y="0"/>
                <a:ext cx="144016" cy="209738"/>
                <a:chOff x="181037" y="0"/>
                <a:chExt cx="144016" cy="209738"/>
              </a:xfrm>
            </p:grpSpPr>
            <p:cxnSp>
              <p:nvCxnSpPr>
                <p:cNvPr id="26" name="Straight Connector 25"/>
                <p:cNvCxnSpPr/>
                <p:nvPr/>
              </p:nvCxnSpPr>
              <p:spPr>
                <a:xfrm>
                  <a:off x="180746" y="0"/>
                  <a:ext cx="0" cy="20963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180746" y="209634"/>
                  <a:ext cx="14432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Group 32"/>
              <p:cNvGrpSpPr>
                <a:grpSpLocks/>
              </p:cNvGrpSpPr>
              <p:nvPr/>
            </p:nvGrpSpPr>
            <p:grpSpPr bwMode="auto">
              <a:xfrm>
                <a:off x="468052" y="0"/>
                <a:ext cx="144016" cy="209738"/>
                <a:chOff x="468052" y="0"/>
                <a:chExt cx="144016" cy="209738"/>
              </a:xfrm>
            </p:grpSpPr>
            <p:cxnSp>
              <p:nvCxnSpPr>
                <p:cNvPr id="24" name="Straight Connector 23"/>
                <p:cNvCxnSpPr/>
                <p:nvPr/>
              </p:nvCxnSpPr>
              <p:spPr>
                <a:xfrm>
                  <a:off x="468052" y="0"/>
                  <a:ext cx="0" cy="20963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468052" y="209634"/>
                  <a:ext cx="14432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Group 33"/>
              <p:cNvGrpSpPr>
                <a:grpSpLocks/>
              </p:cNvGrpSpPr>
              <p:nvPr/>
            </p:nvGrpSpPr>
            <p:grpSpPr bwMode="auto">
              <a:xfrm>
                <a:off x="783704" y="6221"/>
                <a:ext cx="144016" cy="209738"/>
                <a:chOff x="783704" y="6221"/>
                <a:chExt cx="144016" cy="209738"/>
              </a:xfrm>
            </p:grpSpPr>
            <p:cxnSp>
              <p:nvCxnSpPr>
                <p:cNvPr id="22" name="Straight Connector 21"/>
                <p:cNvCxnSpPr/>
                <p:nvPr/>
              </p:nvCxnSpPr>
              <p:spPr>
                <a:xfrm>
                  <a:off x="783684" y="6325"/>
                  <a:ext cx="0" cy="20963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783684" y="215959"/>
                  <a:ext cx="14432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6" name="Group 65"/>
          <p:cNvGrpSpPr/>
          <p:nvPr/>
        </p:nvGrpSpPr>
        <p:grpSpPr>
          <a:xfrm>
            <a:off x="840063" y="3467171"/>
            <a:ext cx="9355540" cy="3157313"/>
            <a:chOff x="840063" y="3467171"/>
            <a:chExt cx="9355540" cy="3157313"/>
          </a:xfrm>
        </p:grpSpPr>
        <p:grpSp>
          <p:nvGrpSpPr>
            <p:cNvPr id="29" name="Group 28"/>
            <p:cNvGrpSpPr/>
            <p:nvPr/>
          </p:nvGrpSpPr>
          <p:grpSpPr>
            <a:xfrm>
              <a:off x="840063" y="4209391"/>
              <a:ext cx="9355540" cy="2415093"/>
              <a:chOff x="361665" y="2520286"/>
              <a:chExt cx="9355540" cy="2415093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1173707" y="2825087"/>
                <a:ext cx="259308" cy="286603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31" name="Straight Connector 30"/>
              <p:cNvCxnSpPr>
                <a:stCxn id="30" idx="6"/>
              </p:cNvCxnSpPr>
              <p:nvPr/>
            </p:nvCxnSpPr>
            <p:spPr>
              <a:xfrm>
                <a:off x="1433015" y="2968389"/>
                <a:ext cx="1405719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2" name="Oval 31"/>
              <p:cNvSpPr/>
              <p:nvPr/>
            </p:nvSpPr>
            <p:spPr>
              <a:xfrm>
                <a:off x="2838734" y="2538483"/>
                <a:ext cx="955344" cy="85980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>
                <a:off x="3794078" y="2950191"/>
                <a:ext cx="1405719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" name="Oval 33"/>
              <p:cNvSpPr/>
              <p:nvPr/>
            </p:nvSpPr>
            <p:spPr>
              <a:xfrm>
                <a:off x="5199797" y="2520286"/>
                <a:ext cx="955344" cy="85980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>
                <a:off x="6155141" y="2950190"/>
                <a:ext cx="1405719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6" name="Group 35"/>
              <p:cNvGrpSpPr/>
              <p:nvPr/>
            </p:nvGrpSpPr>
            <p:grpSpPr>
              <a:xfrm>
                <a:off x="7149760" y="2825087"/>
                <a:ext cx="204717" cy="232012"/>
                <a:chOff x="4176215" y="4749421"/>
                <a:chExt cx="204717" cy="232012"/>
              </a:xfrm>
            </p:grpSpPr>
            <p:cxnSp>
              <p:nvCxnSpPr>
                <p:cNvPr id="61" name="Straight Connector 60"/>
                <p:cNvCxnSpPr/>
                <p:nvPr/>
              </p:nvCxnSpPr>
              <p:spPr>
                <a:xfrm flipH="1">
                  <a:off x="4176215" y="4749421"/>
                  <a:ext cx="136478" cy="232012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flipH="1">
                  <a:off x="4244454" y="4749421"/>
                  <a:ext cx="136478" cy="232012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oup 36"/>
              <p:cNvGrpSpPr/>
              <p:nvPr/>
            </p:nvGrpSpPr>
            <p:grpSpPr>
              <a:xfrm>
                <a:off x="6738660" y="2825087"/>
                <a:ext cx="204717" cy="232012"/>
                <a:chOff x="4176215" y="4749421"/>
                <a:chExt cx="204717" cy="232012"/>
              </a:xfrm>
            </p:grpSpPr>
            <p:cxnSp>
              <p:nvCxnSpPr>
                <p:cNvPr id="59" name="Straight Connector 58"/>
                <p:cNvCxnSpPr/>
                <p:nvPr/>
              </p:nvCxnSpPr>
              <p:spPr>
                <a:xfrm flipH="1">
                  <a:off x="4176215" y="4749421"/>
                  <a:ext cx="136478" cy="232012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flipH="1">
                  <a:off x="4244454" y="4749421"/>
                  <a:ext cx="136478" cy="232012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oup 37"/>
              <p:cNvGrpSpPr/>
              <p:nvPr/>
            </p:nvGrpSpPr>
            <p:grpSpPr>
              <a:xfrm>
                <a:off x="6400799" y="2825087"/>
                <a:ext cx="204717" cy="232012"/>
                <a:chOff x="4176215" y="4749421"/>
                <a:chExt cx="204717" cy="232012"/>
              </a:xfrm>
            </p:grpSpPr>
            <p:cxnSp>
              <p:nvCxnSpPr>
                <p:cNvPr id="57" name="Straight Connector 56"/>
                <p:cNvCxnSpPr/>
                <p:nvPr/>
              </p:nvCxnSpPr>
              <p:spPr>
                <a:xfrm flipH="1">
                  <a:off x="4176215" y="4749421"/>
                  <a:ext cx="136478" cy="232012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flipH="1">
                  <a:off x="4244454" y="4749421"/>
                  <a:ext cx="136478" cy="232012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oup 38"/>
              <p:cNvGrpSpPr/>
              <p:nvPr/>
            </p:nvGrpSpPr>
            <p:grpSpPr>
              <a:xfrm>
                <a:off x="7101954" y="3651447"/>
                <a:ext cx="917812" cy="808613"/>
                <a:chOff x="3589362" y="4159171"/>
                <a:chExt cx="917812" cy="808613"/>
              </a:xfrm>
            </p:grpSpPr>
            <p:sp>
              <p:nvSpPr>
                <p:cNvPr id="53" name="Flowchart: Collate 52"/>
                <p:cNvSpPr/>
                <p:nvPr/>
              </p:nvSpPr>
              <p:spPr>
                <a:xfrm rot="16200000">
                  <a:off x="3862317" y="4322928"/>
                  <a:ext cx="371901" cy="917812"/>
                </a:xfrm>
                <a:prstGeom prst="flowChartCollat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54" name="Straight Connector 53"/>
                <p:cNvCxnSpPr>
                  <a:stCxn id="53" idx="1"/>
                </p:cNvCxnSpPr>
                <p:nvPr/>
              </p:nvCxnSpPr>
              <p:spPr>
                <a:xfrm flipV="1">
                  <a:off x="4048268" y="4258101"/>
                  <a:ext cx="0" cy="54864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3794078" y="4244454"/>
                  <a:ext cx="518615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56" name="Arc 55"/>
                <p:cNvSpPr/>
                <p:nvPr/>
              </p:nvSpPr>
              <p:spPr>
                <a:xfrm rot="19213501">
                  <a:off x="3618651" y="4159171"/>
                  <a:ext cx="768805" cy="652364"/>
                </a:xfrm>
                <a:prstGeom prst="arc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cxnSp>
            <p:nvCxnSpPr>
              <p:cNvPr id="40" name="Straight Connector 39"/>
              <p:cNvCxnSpPr/>
              <p:nvPr/>
            </p:nvCxnSpPr>
            <p:spPr>
              <a:xfrm flipH="1">
                <a:off x="7560860" y="2968387"/>
                <a:ext cx="0" cy="64008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>
                <a:off x="5764473" y="4271721"/>
                <a:ext cx="1337480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>
                <a:off x="8019766" y="4299017"/>
                <a:ext cx="1337480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3" name="TextBox 46"/>
              <p:cNvSpPr txBox="1"/>
              <p:nvPr/>
            </p:nvSpPr>
            <p:spPr>
              <a:xfrm>
                <a:off x="361665" y="3764993"/>
                <a:ext cx="17742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Measuring element</a:t>
                </a:r>
                <a:endParaRPr lang="en-US" dirty="0"/>
              </a:p>
            </p:txBody>
          </p:sp>
          <p:sp>
            <p:nvSpPr>
              <p:cNvPr id="44" name="TextBox 47"/>
              <p:cNvSpPr txBox="1"/>
              <p:nvPr/>
            </p:nvSpPr>
            <p:spPr>
              <a:xfrm>
                <a:off x="4299046" y="4114351"/>
                <a:ext cx="17742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Flow</a:t>
                </a:r>
              </a:p>
              <a:p>
                <a:r>
                  <a:rPr lang="en-US" dirty="0" smtClean="0"/>
                  <a:t>Controller</a:t>
                </a:r>
                <a:endParaRPr lang="en-US" dirty="0"/>
              </a:p>
            </p:txBody>
          </p:sp>
          <p:sp>
            <p:nvSpPr>
              <p:cNvPr id="45" name="TextBox 48"/>
              <p:cNvSpPr txBox="1"/>
              <p:nvPr/>
            </p:nvSpPr>
            <p:spPr>
              <a:xfrm>
                <a:off x="2226302" y="4289048"/>
                <a:ext cx="17742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Flow </a:t>
                </a:r>
              </a:p>
              <a:p>
                <a:r>
                  <a:rPr lang="en-US" dirty="0" smtClean="0"/>
                  <a:t>Transmitter</a:t>
                </a:r>
                <a:endParaRPr lang="en-US" dirty="0"/>
              </a:p>
            </p:txBody>
          </p:sp>
          <p:sp>
            <p:nvSpPr>
              <p:cNvPr id="46" name="TextBox 49"/>
              <p:cNvSpPr txBox="1"/>
              <p:nvPr/>
            </p:nvSpPr>
            <p:spPr>
              <a:xfrm>
                <a:off x="7942996" y="3040031"/>
                <a:ext cx="17742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Control valve</a:t>
                </a:r>
                <a:endParaRPr lang="en-US" dirty="0"/>
              </a:p>
            </p:txBody>
          </p:sp>
          <p:cxnSp>
            <p:nvCxnSpPr>
              <p:cNvPr id="47" name="Straight Arrow Connector 46"/>
              <p:cNvCxnSpPr/>
              <p:nvPr/>
            </p:nvCxnSpPr>
            <p:spPr>
              <a:xfrm flipV="1">
                <a:off x="870038" y="3165190"/>
                <a:ext cx="303669" cy="54630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 flipV="1">
                <a:off x="5047962" y="3477225"/>
                <a:ext cx="303669" cy="54630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 flipV="1">
                <a:off x="2893309" y="3527694"/>
                <a:ext cx="161215" cy="79110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 flipH="1">
                <a:off x="8099907" y="3497142"/>
                <a:ext cx="527145" cy="39286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1" name="TextBox 58"/>
              <p:cNvSpPr txBox="1"/>
              <p:nvPr/>
            </p:nvSpPr>
            <p:spPr>
              <a:xfrm>
                <a:off x="3004225" y="2765524"/>
                <a:ext cx="5987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b="1" dirty="0" smtClean="0">
                    <a:solidFill>
                      <a:srgbClr val="FF0000"/>
                    </a:solidFill>
                  </a:rPr>
                  <a:t>F</a:t>
                </a:r>
                <a:r>
                  <a:rPr lang="en-US" sz="2000" dirty="0" smtClean="0"/>
                  <a:t> T</a:t>
                </a:r>
                <a:endParaRPr lang="en-US" sz="2000" dirty="0"/>
              </a:p>
            </p:txBody>
          </p:sp>
          <p:sp>
            <p:nvSpPr>
              <p:cNvPr id="52" name="TextBox 59"/>
              <p:cNvSpPr txBox="1"/>
              <p:nvPr/>
            </p:nvSpPr>
            <p:spPr>
              <a:xfrm>
                <a:off x="5396930" y="2711580"/>
                <a:ext cx="5987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b="1" dirty="0" smtClean="0">
                    <a:solidFill>
                      <a:srgbClr val="FF0000"/>
                    </a:solidFill>
                  </a:rPr>
                  <a:t>F</a:t>
                </a:r>
                <a:r>
                  <a:rPr lang="en-US" sz="2000" dirty="0" smtClean="0"/>
                  <a:t> C</a:t>
                </a:r>
                <a:endParaRPr lang="en-US" sz="2000" dirty="0"/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6135658" y="3467171"/>
              <a:ext cx="1044446" cy="718825"/>
              <a:chOff x="7646922" y="5501825"/>
              <a:chExt cx="1044446" cy="718825"/>
            </a:xfrm>
          </p:grpSpPr>
          <p:sp>
            <p:nvSpPr>
              <p:cNvPr id="64" name="TextBox 71"/>
              <p:cNvSpPr txBox="1"/>
              <p:nvPr/>
            </p:nvSpPr>
            <p:spPr>
              <a:xfrm>
                <a:off x="7646922" y="5501825"/>
                <a:ext cx="10444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set point</a:t>
                </a:r>
                <a:endParaRPr lang="en-US" dirty="0"/>
              </a:p>
            </p:txBody>
          </p:sp>
          <p:cxnSp>
            <p:nvCxnSpPr>
              <p:cNvPr id="65" name="Straight Arrow Connector 64"/>
              <p:cNvCxnSpPr/>
              <p:nvPr/>
            </p:nvCxnSpPr>
            <p:spPr>
              <a:xfrm>
                <a:off x="7676496" y="5686491"/>
                <a:ext cx="0" cy="53415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53936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7459" y="1548935"/>
            <a:ext cx="5947819" cy="3733299"/>
            <a:chOff x="5015054" y="2342079"/>
            <a:chExt cx="5947819" cy="3733299"/>
          </a:xfrm>
        </p:grpSpPr>
        <p:grpSp>
          <p:nvGrpSpPr>
            <p:cNvPr id="3" name="Group 2"/>
            <p:cNvGrpSpPr/>
            <p:nvPr/>
          </p:nvGrpSpPr>
          <p:grpSpPr>
            <a:xfrm>
              <a:off x="5015054" y="2342079"/>
              <a:ext cx="5947819" cy="3733299"/>
              <a:chOff x="1187869" y="1409166"/>
              <a:chExt cx="5947819" cy="3733299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4970362" y="2031462"/>
                <a:ext cx="0" cy="1057745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3997662" y="1995477"/>
                <a:ext cx="0" cy="1087589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flipH="1" flipV="1">
                <a:off x="3991194" y="3083066"/>
                <a:ext cx="992078" cy="6141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" name="Freeform 7"/>
              <p:cNvSpPr/>
              <p:nvPr/>
            </p:nvSpPr>
            <p:spPr>
              <a:xfrm>
                <a:off x="4004132" y="2208748"/>
                <a:ext cx="953321" cy="47926"/>
              </a:xfrm>
              <a:custGeom>
                <a:avLst/>
                <a:gdLst>
                  <a:gd name="connsiteX0" fmla="*/ 0 w 1258606"/>
                  <a:gd name="connsiteY0" fmla="*/ 125260 h 160072"/>
                  <a:gd name="connsiteX1" fmla="*/ 100208 w 1258606"/>
                  <a:gd name="connsiteY1" fmla="*/ 0 h 160072"/>
                  <a:gd name="connsiteX2" fmla="*/ 187890 w 1258606"/>
                  <a:gd name="connsiteY2" fmla="*/ 125260 h 160072"/>
                  <a:gd name="connsiteX3" fmla="*/ 338203 w 1258606"/>
                  <a:gd name="connsiteY3" fmla="*/ 25052 h 160072"/>
                  <a:gd name="connsiteX4" fmla="*/ 425885 w 1258606"/>
                  <a:gd name="connsiteY4" fmla="*/ 87682 h 160072"/>
                  <a:gd name="connsiteX5" fmla="*/ 425885 w 1258606"/>
                  <a:gd name="connsiteY5" fmla="*/ 125260 h 160072"/>
                  <a:gd name="connsiteX6" fmla="*/ 588723 w 1258606"/>
                  <a:gd name="connsiteY6" fmla="*/ 25052 h 160072"/>
                  <a:gd name="connsiteX7" fmla="*/ 713983 w 1258606"/>
                  <a:gd name="connsiteY7" fmla="*/ 137786 h 160072"/>
                  <a:gd name="connsiteX8" fmla="*/ 864296 w 1258606"/>
                  <a:gd name="connsiteY8" fmla="*/ 37578 h 160072"/>
                  <a:gd name="connsiteX9" fmla="*/ 989556 w 1258606"/>
                  <a:gd name="connsiteY9" fmla="*/ 150312 h 160072"/>
                  <a:gd name="connsiteX10" fmla="*/ 1127342 w 1258606"/>
                  <a:gd name="connsiteY10" fmla="*/ 25052 h 160072"/>
                  <a:gd name="connsiteX11" fmla="*/ 1252603 w 1258606"/>
                  <a:gd name="connsiteY11" fmla="*/ 150312 h 160072"/>
                  <a:gd name="connsiteX12" fmla="*/ 1240076 w 1258606"/>
                  <a:gd name="connsiteY12" fmla="*/ 150312 h 160072"/>
                  <a:gd name="connsiteX13" fmla="*/ 1252603 w 1258606"/>
                  <a:gd name="connsiteY13" fmla="*/ 137786 h 160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58606" h="160072">
                    <a:moveTo>
                      <a:pt x="0" y="125260"/>
                    </a:moveTo>
                    <a:cubicBezTo>
                      <a:pt x="34446" y="62630"/>
                      <a:pt x="68893" y="0"/>
                      <a:pt x="100208" y="0"/>
                    </a:cubicBezTo>
                    <a:cubicBezTo>
                      <a:pt x="131523" y="0"/>
                      <a:pt x="148224" y="121085"/>
                      <a:pt x="187890" y="125260"/>
                    </a:cubicBezTo>
                    <a:cubicBezTo>
                      <a:pt x="227556" y="129435"/>
                      <a:pt x="298537" y="31315"/>
                      <a:pt x="338203" y="25052"/>
                    </a:cubicBezTo>
                    <a:cubicBezTo>
                      <a:pt x="377869" y="18789"/>
                      <a:pt x="411271" y="70981"/>
                      <a:pt x="425885" y="87682"/>
                    </a:cubicBezTo>
                    <a:cubicBezTo>
                      <a:pt x="440499" y="104383"/>
                      <a:pt x="398745" y="135698"/>
                      <a:pt x="425885" y="125260"/>
                    </a:cubicBezTo>
                    <a:cubicBezTo>
                      <a:pt x="453025" y="114822"/>
                      <a:pt x="540707" y="22964"/>
                      <a:pt x="588723" y="25052"/>
                    </a:cubicBezTo>
                    <a:cubicBezTo>
                      <a:pt x="636739" y="27140"/>
                      <a:pt x="668054" y="135698"/>
                      <a:pt x="713983" y="137786"/>
                    </a:cubicBezTo>
                    <a:cubicBezTo>
                      <a:pt x="759912" y="139874"/>
                      <a:pt x="818367" y="35490"/>
                      <a:pt x="864296" y="37578"/>
                    </a:cubicBezTo>
                    <a:cubicBezTo>
                      <a:pt x="910225" y="39666"/>
                      <a:pt x="945715" y="152400"/>
                      <a:pt x="989556" y="150312"/>
                    </a:cubicBezTo>
                    <a:cubicBezTo>
                      <a:pt x="1033397" y="148224"/>
                      <a:pt x="1083501" y="25052"/>
                      <a:pt x="1127342" y="25052"/>
                    </a:cubicBezTo>
                    <a:cubicBezTo>
                      <a:pt x="1171183" y="25052"/>
                      <a:pt x="1252603" y="150312"/>
                      <a:pt x="1252603" y="150312"/>
                    </a:cubicBezTo>
                    <a:cubicBezTo>
                      <a:pt x="1271392" y="171189"/>
                      <a:pt x="1240076" y="152400"/>
                      <a:pt x="1240076" y="150312"/>
                    </a:cubicBezTo>
                    <a:cubicBezTo>
                      <a:pt x="1240076" y="148224"/>
                      <a:pt x="1246339" y="143005"/>
                      <a:pt x="1252603" y="137786"/>
                    </a:cubicBezTo>
                  </a:path>
                </a:pathLst>
              </a:cu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4085631" y="2707897"/>
                <a:ext cx="20180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4186532" y="2613077"/>
                <a:ext cx="20180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4049853" y="2332316"/>
                <a:ext cx="20180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4045597" y="2545597"/>
                <a:ext cx="20180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4692786" y="2332316"/>
                <a:ext cx="20180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4312940" y="2670582"/>
                <a:ext cx="20180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4399975" y="2747779"/>
                <a:ext cx="20180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4085631" y="2465394"/>
                <a:ext cx="20180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4677911" y="2436849"/>
                <a:ext cx="20180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" name="Group 17"/>
              <p:cNvGrpSpPr/>
              <p:nvPr/>
            </p:nvGrpSpPr>
            <p:grpSpPr>
              <a:xfrm rot="1554962">
                <a:off x="4548734" y="1645765"/>
                <a:ext cx="371264" cy="984832"/>
                <a:chOff x="1505211" y="1252603"/>
                <a:chExt cx="599162" cy="1440493"/>
              </a:xfrm>
            </p:grpSpPr>
            <p:sp>
              <p:nvSpPr>
                <p:cNvPr id="87" name="Oval 86"/>
                <p:cNvSpPr/>
                <p:nvPr/>
              </p:nvSpPr>
              <p:spPr>
                <a:xfrm>
                  <a:off x="1799573" y="2557396"/>
                  <a:ext cx="304800" cy="135699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/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1505211" y="2557397"/>
                  <a:ext cx="304800" cy="135699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/>
                </a:p>
              </p:txBody>
            </p:sp>
            <p:cxnSp>
              <p:nvCxnSpPr>
                <p:cNvPr id="89" name="Straight Connector 88"/>
                <p:cNvCxnSpPr/>
                <p:nvPr/>
              </p:nvCxnSpPr>
              <p:spPr>
                <a:xfrm>
                  <a:off x="1820449" y="1252603"/>
                  <a:ext cx="0" cy="137264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18"/>
              <p:cNvGrpSpPr/>
              <p:nvPr/>
            </p:nvGrpSpPr>
            <p:grpSpPr>
              <a:xfrm>
                <a:off x="3448731" y="2169622"/>
                <a:ext cx="680437" cy="513567"/>
                <a:chOff x="864296" y="1352811"/>
                <a:chExt cx="1098115" cy="513567"/>
              </a:xfrm>
            </p:grpSpPr>
            <p:cxnSp>
              <p:nvCxnSpPr>
                <p:cNvPr id="85" name="Straight Connector 84"/>
                <p:cNvCxnSpPr/>
                <p:nvPr/>
              </p:nvCxnSpPr>
              <p:spPr>
                <a:xfrm>
                  <a:off x="864296" y="1352811"/>
                  <a:ext cx="1098115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Arrow Connector 85"/>
                <p:cNvCxnSpPr/>
                <p:nvPr/>
              </p:nvCxnSpPr>
              <p:spPr>
                <a:xfrm>
                  <a:off x="1962411" y="1352811"/>
                  <a:ext cx="0" cy="513567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Group 19"/>
              <p:cNvGrpSpPr/>
              <p:nvPr/>
            </p:nvGrpSpPr>
            <p:grpSpPr>
              <a:xfrm>
                <a:off x="4201204" y="2849818"/>
                <a:ext cx="616461" cy="124387"/>
                <a:chOff x="1505211" y="2016145"/>
                <a:chExt cx="1257842" cy="138332"/>
              </a:xfrm>
            </p:grpSpPr>
            <p:grpSp>
              <p:nvGrpSpPr>
                <p:cNvPr id="73" name="Group 72"/>
                <p:cNvGrpSpPr/>
                <p:nvPr/>
              </p:nvGrpSpPr>
              <p:grpSpPr>
                <a:xfrm>
                  <a:off x="1505211" y="2028096"/>
                  <a:ext cx="627346" cy="126381"/>
                  <a:chOff x="1505211" y="2028096"/>
                  <a:chExt cx="627346" cy="126381"/>
                </a:xfrm>
              </p:grpSpPr>
              <p:grpSp>
                <p:nvGrpSpPr>
                  <p:cNvPr id="80" name="Group 79"/>
                  <p:cNvGrpSpPr/>
                  <p:nvPr/>
                </p:nvGrpSpPr>
                <p:grpSpPr>
                  <a:xfrm>
                    <a:off x="1505211" y="2040047"/>
                    <a:ext cx="315238" cy="114430"/>
                    <a:chOff x="1505211" y="2040047"/>
                    <a:chExt cx="315238" cy="114430"/>
                  </a:xfrm>
                </p:grpSpPr>
                <p:cxnSp>
                  <p:nvCxnSpPr>
                    <p:cNvPr id="83" name="Straight Connector 82"/>
                    <p:cNvCxnSpPr/>
                    <p:nvPr/>
                  </p:nvCxnSpPr>
                  <p:spPr>
                    <a:xfrm flipV="1">
                      <a:off x="1505211" y="2040047"/>
                      <a:ext cx="162838" cy="11443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4" name="Straight Connector 83"/>
                    <p:cNvCxnSpPr/>
                    <p:nvPr/>
                  </p:nvCxnSpPr>
                  <p:spPr>
                    <a:xfrm flipH="1" flipV="1">
                      <a:off x="1670551" y="2040047"/>
                      <a:ext cx="149898" cy="11443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81" name="Straight Connector 80"/>
                  <p:cNvCxnSpPr/>
                  <p:nvPr/>
                </p:nvCxnSpPr>
                <p:spPr>
                  <a:xfrm flipV="1">
                    <a:off x="1820092" y="2040047"/>
                    <a:ext cx="162838" cy="11443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Straight Connector 81"/>
                  <p:cNvCxnSpPr/>
                  <p:nvPr/>
                </p:nvCxnSpPr>
                <p:spPr>
                  <a:xfrm flipH="1" flipV="1">
                    <a:off x="1982659" y="2028096"/>
                    <a:ext cx="149898" cy="11443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4" name="Group 73"/>
                <p:cNvGrpSpPr/>
                <p:nvPr/>
              </p:nvGrpSpPr>
              <p:grpSpPr>
                <a:xfrm>
                  <a:off x="2135707" y="2016145"/>
                  <a:ext cx="627346" cy="126381"/>
                  <a:chOff x="1505211" y="2028096"/>
                  <a:chExt cx="627346" cy="126381"/>
                </a:xfrm>
              </p:grpSpPr>
              <p:grpSp>
                <p:nvGrpSpPr>
                  <p:cNvPr id="75" name="Group 74"/>
                  <p:cNvGrpSpPr/>
                  <p:nvPr/>
                </p:nvGrpSpPr>
                <p:grpSpPr>
                  <a:xfrm>
                    <a:off x="1505211" y="2040047"/>
                    <a:ext cx="315238" cy="114430"/>
                    <a:chOff x="1505211" y="2040047"/>
                    <a:chExt cx="315238" cy="114430"/>
                  </a:xfrm>
                </p:grpSpPr>
                <p:cxnSp>
                  <p:nvCxnSpPr>
                    <p:cNvPr id="78" name="Straight Connector 77"/>
                    <p:cNvCxnSpPr/>
                    <p:nvPr/>
                  </p:nvCxnSpPr>
                  <p:spPr>
                    <a:xfrm flipV="1">
                      <a:off x="1505211" y="2040047"/>
                      <a:ext cx="162838" cy="11443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" name="Straight Connector 78"/>
                    <p:cNvCxnSpPr/>
                    <p:nvPr/>
                  </p:nvCxnSpPr>
                  <p:spPr>
                    <a:xfrm flipH="1" flipV="1">
                      <a:off x="1670551" y="2040047"/>
                      <a:ext cx="149898" cy="11443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76" name="Straight Connector 75"/>
                  <p:cNvCxnSpPr/>
                  <p:nvPr/>
                </p:nvCxnSpPr>
                <p:spPr>
                  <a:xfrm flipV="1">
                    <a:off x="1820092" y="2040047"/>
                    <a:ext cx="162838" cy="11443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Straight Connector 76"/>
                  <p:cNvCxnSpPr/>
                  <p:nvPr/>
                </p:nvCxnSpPr>
                <p:spPr>
                  <a:xfrm flipH="1" flipV="1">
                    <a:off x="1982659" y="2028096"/>
                    <a:ext cx="149898" cy="11443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21" name="Straight Connector 20"/>
              <p:cNvCxnSpPr/>
              <p:nvPr/>
            </p:nvCxnSpPr>
            <p:spPr>
              <a:xfrm>
                <a:off x="4223327" y="2783534"/>
                <a:ext cx="20180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4381866" y="2316958"/>
                <a:ext cx="20180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4230219" y="2416492"/>
                <a:ext cx="20180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flipV="1">
                <a:off x="4201191" y="3214662"/>
                <a:ext cx="0" cy="41263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4201204" y="2964638"/>
                <a:ext cx="0" cy="500047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>
                <a:off x="4824353" y="2946996"/>
                <a:ext cx="0" cy="69599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5"/>
              <p:cNvSpPr txBox="1"/>
              <p:nvPr/>
            </p:nvSpPr>
            <p:spPr>
              <a:xfrm>
                <a:off x="2995900" y="1409166"/>
                <a:ext cx="40021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</a:p>
              <a:p>
                <a:r>
                  <a:rPr lang="en-US" sz="1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cp</a:t>
                </a:r>
                <a:endPara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1600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en-GB" sz="16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TextBox 26"/>
              <p:cNvSpPr txBox="1"/>
              <p:nvPr/>
            </p:nvSpPr>
            <p:spPr>
              <a:xfrm>
                <a:off x="1829425" y="3262096"/>
                <a:ext cx="85382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Steam in</a:t>
                </a:r>
                <a:endParaRPr lang="en-GB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TextBox 27"/>
              <p:cNvSpPr txBox="1"/>
              <p:nvPr/>
            </p:nvSpPr>
            <p:spPr>
              <a:xfrm>
                <a:off x="5995405" y="2583106"/>
                <a:ext cx="40995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</a:p>
              <a:p>
                <a:r>
                  <a:rPr lang="en-US" sz="1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cp</a:t>
                </a:r>
                <a:endPara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16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</p:txBody>
          </p:sp>
          <p:sp>
            <p:nvSpPr>
              <p:cNvPr id="30" name="TextBox 28"/>
              <p:cNvSpPr txBox="1"/>
              <p:nvPr/>
            </p:nvSpPr>
            <p:spPr>
              <a:xfrm>
                <a:off x="4653479" y="2405404"/>
                <a:ext cx="31822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endParaRPr lang="en-GB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Right Arrow 30"/>
              <p:cNvSpPr/>
              <p:nvPr/>
            </p:nvSpPr>
            <p:spPr>
              <a:xfrm rot="16200000">
                <a:off x="4198241" y="3413819"/>
                <a:ext cx="566080" cy="66921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32" name="TextBox 30"/>
              <p:cNvSpPr txBox="1"/>
              <p:nvPr/>
            </p:nvSpPr>
            <p:spPr>
              <a:xfrm>
                <a:off x="4337506" y="3709118"/>
                <a:ext cx="245651" cy="18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endPara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TextBox 31"/>
              <p:cNvSpPr txBox="1"/>
              <p:nvPr/>
            </p:nvSpPr>
            <p:spPr>
              <a:xfrm>
                <a:off x="5748083" y="4075053"/>
                <a:ext cx="41649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1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endParaRPr lang="en-GB" sz="16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TextBox 32"/>
              <p:cNvSpPr txBox="1"/>
              <p:nvPr/>
            </p:nvSpPr>
            <p:spPr>
              <a:xfrm>
                <a:off x="5173785" y="4803911"/>
                <a:ext cx="5742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16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</a:t>
                </a:r>
                <a:endParaRPr lang="en-GB" sz="16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939448" y="4072003"/>
                <a:ext cx="177023" cy="1893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endParaRPr lang="en-GB" sz="12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6" name="Straight Arrow Connector 35"/>
              <p:cNvCxnSpPr/>
              <p:nvPr/>
            </p:nvCxnSpPr>
            <p:spPr>
              <a:xfrm>
                <a:off x="4894588" y="2786545"/>
                <a:ext cx="1053643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7" name="Group 36"/>
              <p:cNvGrpSpPr/>
              <p:nvPr/>
            </p:nvGrpSpPr>
            <p:grpSpPr>
              <a:xfrm>
                <a:off x="2979694" y="3502843"/>
                <a:ext cx="366974" cy="356908"/>
                <a:chOff x="3569646" y="3569990"/>
                <a:chExt cx="291885" cy="233711"/>
              </a:xfrm>
              <a:solidFill>
                <a:schemeClr val="accent6">
                  <a:lumMod val="60000"/>
                  <a:lumOff val="40000"/>
                </a:schemeClr>
              </a:solidFill>
            </p:grpSpPr>
            <p:sp>
              <p:nvSpPr>
                <p:cNvPr id="70" name="Flowchart: Collate 69"/>
                <p:cNvSpPr/>
                <p:nvPr/>
              </p:nvSpPr>
              <p:spPr>
                <a:xfrm rot="5400000">
                  <a:off x="3658707" y="3480929"/>
                  <a:ext cx="113764" cy="291885"/>
                </a:xfrm>
                <a:prstGeom prst="flowChartCollate">
                  <a:avLst/>
                </a:prstGeom>
                <a:grp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1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ar-IQ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" name="Flowchart: Delay 70"/>
                <p:cNvSpPr/>
                <p:nvPr/>
              </p:nvSpPr>
              <p:spPr>
                <a:xfrm rot="5400000">
                  <a:off x="3675042" y="3705578"/>
                  <a:ext cx="80104" cy="116142"/>
                </a:xfrm>
                <a:prstGeom prst="flowChartDelay">
                  <a:avLst/>
                </a:prstGeom>
                <a:grp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1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ar-IQ"/>
                </a:p>
              </p:txBody>
            </p:sp>
            <p:cxnSp>
              <p:nvCxnSpPr>
                <p:cNvPr id="72" name="Straight Connector 71"/>
                <p:cNvCxnSpPr>
                  <a:stCxn id="70" idx="1"/>
                  <a:endCxn id="71" idx="1"/>
                </p:cNvCxnSpPr>
                <p:nvPr/>
              </p:nvCxnSpPr>
              <p:spPr>
                <a:xfrm flipH="1">
                  <a:off x="3715094" y="3626872"/>
                  <a:ext cx="496" cy="96725"/>
                </a:xfrm>
                <a:prstGeom prst="line">
                  <a:avLst/>
                </a:prstGeom>
                <a:grpFill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Straight Arrow Connector 37"/>
              <p:cNvCxnSpPr/>
              <p:nvPr/>
            </p:nvCxnSpPr>
            <p:spPr>
              <a:xfrm flipV="1">
                <a:off x="3144219" y="3908893"/>
                <a:ext cx="0" cy="457200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9" name="TextBox 37"/>
              <p:cNvSpPr txBox="1"/>
              <p:nvPr/>
            </p:nvSpPr>
            <p:spPr>
              <a:xfrm>
                <a:off x="6003767" y="4622940"/>
                <a:ext cx="1131921" cy="307777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Comparator</a:t>
                </a:r>
                <a:endParaRPr lang="en-GB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0" name="Straight Arrow Connector 39"/>
              <p:cNvCxnSpPr/>
              <p:nvPr/>
            </p:nvCxnSpPr>
            <p:spPr>
              <a:xfrm flipV="1">
                <a:off x="5320288" y="4469408"/>
                <a:ext cx="1506" cy="336797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V="1">
                <a:off x="3362963" y="3607721"/>
                <a:ext cx="853136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 flipH="1" flipV="1">
                <a:off x="4894588" y="4333449"/>
                <a:ext cx="401947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dash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3" name="TextBox 41"/>
              <p:cNvSpPr txBox="1"/>
              <p:nvPr/>
            </p:nvSpPr>
            <p:spPr>
              <a:xfrm>
                <a:off x="3042401" y="2599547"/>
                <a:ext cx="7637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Process</a:t>
                </a:r>
                <a:endParaRPr lang="en-GB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TextBox 42"/>
              <p:cNvSpPr txBox="1"/>
              <p:nvPr/>
            </p:nvSpPr>
            <p:spPr>
              <a:xfrm>
                <a:off x="1187869" y="4153320"/>
                <a:ext cx="17559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Final control element</a:t>
                </a:r>
                <a:endParaRPr lang="en-GB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TextBox 43"/>
              <p:cNvSpPr txBox="1"/>
              <p:nvPr/>
            </p:nvSpPr>
            <p:spPr>
              <a:xfrm>
                <a:off x="5613269" y="1580202"/>
                <a:ext cx="120385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Temperature measuring element</a:t>
                </a:r>
                <a:endParaRPr lang="en-GB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5207518" y="4172820"/>
                <a:ext cx="219013" cy="260852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626077" y="2701967"/>
                <a:ext cx="126749" cy="155356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8" name="TextBox 46"/>
              <p:cNvSpPr txBox="1"/>
              <p:nvPr/>
            </p:nvSpPr>
            <p:spPr>
              <a:xfrm>
                <a:off x="4004132" y="4095091"/>
                <a:ext cx="895325" cy="49244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Controller</a:t>
                </a:r>
              </a:p>
              <a:p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9" name="Group 48"/>
              <p:cNvGrpSpPr/>
              <p:nvPr/>
            </p:nvGrpSpPr>
            <p:grpSpPr>
              <a:xfrm>
                <a:off x="3708315" y="4300007"/>
                <a:ext cx="135041" cy="150152"/>
                <a:chOff x="1446281" y="3464685"/>
                <a:chExt cx="209086" cy="144476"/>
              </a:xfrm>
            </p:grpSpPr>
            <p:cxnSp>
              <p:nvCxnSpPr>
                <p:cNvPr id="68" name="Straight Connector 67"/>
                <p:cNvCxnSpPr/>
                <p:nvPr/>
              </p:nvCxnSpPr>
              <p:spPr>
                <a:xfrm flipH="1">
                  <a:off x="1446281" y="3464685"/>
                  <a:ext cx="174879" cy="105304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 flipH="1">
                  <a:off x="1480488" y="3503857"/>
                  <a:ext cx="174879" cy="105304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Straight Connector 49"/>
              <p:cNvCxnSpPr/>
              <p:nvPr/>
            </p:nvCxnSpPr>
            <p:spPr>
              <a:xfrm flipH="1">
                <a:off x="3146809" y="4375083"/>
                <a:ext cx="850853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51" name="Group 50"/>
              <p:cNvGrpSpPr/>
              <p:nvPr/>
            </p:nvGrpSpPr>
            <p:grpSpPr>
              <a:xfrm>
                <a:off x="3454478" y="4300007"/>
                <a:ext cx="135041" cy="150152"/>
                <a:chOff x="1446281" y="3464685"/>
                <a:chExt cx="209086" cy="144476"/>
              </a:xfrm>
            </p:grpSpPr>
            <p:cxnSp>
              <p:nvCxnSpPr>
                <p:cNvPr id="66" name="Straight Connector 65"/>
                <p:cNvCxnSpPr/>
                <p:nvPr/>
              </p:nvCxnSpPr>
              <p:spPr>
                <a:xfrm flipH="1">
                  <a:off x="1446281" y="3464685"/>
                  <a:ext cx="174879" cy="105304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 flipH="1">
                  <a:off x="1480488" y="3503857"/>
                  <a:ext cx="174879" cy="105304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Group 51"/>
              <p:cNvGrpSpPr/>
              <p:nvPr/>
            </p:nvGrpSpPr>
            <p:grpSpPr>
              <a:xfrm>
                <a:off x="3063704" y="4009339"/>
                <a:ext cx="135041" cy="150152"/>
                <a:chOff x="1446281" y="3464685"/>
                <a:chExt cx="209086" cy="144476"/>
              </a:xfrm>
            </p:grpSpPr>
            <p:cxnSp>
              <p:nvCxnSpPr>
                <p:cNvPr id="64" name="Straight Connector 63"/>
                <p:cNvCxnSpPr/>
                <p:nvPr/>
              </p:nvCxnSpPr>
              <p:spPr>
                <a:xfrm flipH="1">
                  <a:off x="1446281" y="3464685"/>
                  <a:ext cx="174879" cy="105304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flipH="1">
                  <a:off x="1480488" y="3503857"/>
                  <a:ext cx="174879" cy="105304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" name="Group 52"/>
              <p:cNvGrpSpPr/>
              <p:nvPr/>
            </p:nvGrpSpPr>
            <p:grpSpPr>
              <a:xfrm>
                <a:off x="3081929" y="4188695"/>
                <a:ext cx="135041" cy="150152"/>
                <a:chOff x="1446281" y="3464685"/>
                <a:chExt cx="209086" cy="144476"/>
              </a:xfrm>
            </p:grpSpPr>
            <p:cxnSp>
              <p:nvCxnSpPr>
                <p:cNvPr id="62" name="Straight Connector 61"/>
                <p:cNvCxnSpPr/>
                <p:nvPr/>
              </p:nvCxnSpPr>
              <p:spPr>
                <a:xfrm flipH="1">
                  <a:off x="1446281" y="3464685"/>
                  <a:ext cx="174879" cy="105304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 flipH="1">
                  <a:off x="1480488" y="3503857"/>
                  <a:ext cx="174879" cy="105304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4" name="Straight Arrow Connector 53"/>
              <p:cNvCxnSpPr/>
              <p:nvPr/>
            </p:nvCxnSpPr>
            <p:spPr>
              <a:xfrm flipH="1">
                <a:off x="5724148" y="2320145"/>
                <a:ext cx="140202" cy="30874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 flipH="1" flipV="1">
                <a:off x="5528221" y="4450159"/>
                <a:ext cx="412742" cy="26272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/>
              <p:nvPr/>
            </p:nvCxnSpPr>
            <p:spPr>
              <a:xfrm flipV="1">
                <a:off x="2499212" y="3742461"/>
                <a:ext cx="395485" cy="37726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55"/>
              <p:cNvSpPr txBox="1"/>
              <p:nvPr/>
            </p:nvSpPr>
            <p:spPr>
              <a:xfrm>
                <a:off x="1461495" y="4436942"/>
                <a:ext cx="1208715" cy="307777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Control Valve</a:t>
                </a:r>
                <a:endParaRPr lang="en-GB" sz="1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58" name="Straight Connector 57"/>
              <p:cNvCxnSpPr/>
              <p:nvPr/>
            </p:nvCxnSpPr>
            <p:spPr>
              <a:xfrm>
                <a:off x="5689451" y="2862883"/>
                <a:ext cx="0" cy="146304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 flipH="1">
                <a:off x="5408909" y="4325923"/>
                <a:ext cx="274320" cy="0"/>
              </a:xfrm>
              <a:prstGeom prst="straightConnector1">
                <a:avLst/>
              </a:prstGeom>
              <a:ln>
                <a:prstDash val="dash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/>
              <p:nvPr/>
            </p:nvCxnSpPr>
            <p:spPr>
              <a:xfrm flipV="1">
                <a:off x="3651633" y="2496209"/>
                <a:ext cx="293839" cy="9857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Rectangle 60"/>
              <p:cNvSpPr/>
              <p:nvPr/>
            </p:nvSpPr>
            <p:spPr>
              <a:xfrm>
                <a:off x="3556077" y="4021137"/>
                <a:ext cx="177023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endParaRPr lang="en-GB" sz="12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4" name="Straight Arrow Connector 3"/>
            <p:cNvCxnSpPr/>
            <p:nvPr/>
          </p:nvCxnSpPr>
          <p:spPr>
            <a:xfrm>
              <a:off x="6297520" y="4540634"/>
              <a:ext cx="72333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59" name="Straight Arrow Connector 258"/>
          <p:cNvCxnSpPr/>
          <p:nvPr/>
        </p:nvCxnSpPr>
        <p:spPr>
          <a:xfrm>
            <a:off x="5676717" y="3290360"/>
            <a:ext cx="97111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4" name="Group 263"/>
          <p:cNvGrpSpPr/>
          <p:nvPr/>
        </p:nvGrpSpPr>
        <p:grpSpPr>
          <a:xfrm>
            <a:off x="6989548" y="1410648"/>
            <a:ext cx="4575933" cy="4345945"/>
            <a:chOff x="6989548" y="1410648"/>
            <a:chExt cx="4575933" cy="4345945"/>
          </a:xfrm>
        </p:grpSpPr>
        <p:grpSp>
          <p:nvGrpSpPr>
            <p:cNvPr id="178" name="Group 177"/>
            <p:cNvGrpSpPr/>
            <p:nvPr/>
          </p:nvGrpSpPr>
          <p:grpSpPr>
            <a:xfrm>
              <a:off x="6989548" y="1410648"/>
              <a:ext cx="4575933" cy="3463424"/>
              <a:chOff x="2870652" y="975496"/>
              <a:chExt cx="4575933" cy="3463424"/>
            </a:xfrm>
          </p:grpSpPr>
          <p:cxnSp>
            <p:nvCxnSpPr>
              <p:cNvPr id="179" name="Straight Connector 178"/>
              <p:cNvCxnSpPr/>
              <p:nvPr/>
            </p:nvCxnSpPr>
            <p:spPr>
              <a:xfrm>
                <a:off x="6011589" y="1597792"/>
                <a:ext cx="0" cy="1057745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5038889" y="1561807"/>
                <a:ext cx="0" cy="1087589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flipH="1" flipV="1">
                <a:off x="5032421" y="2649396"/>
                <a:ext cx="992078" cy="6141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2" name="Freeform 181"/>
              <p:cNvSpPr/>
              <p:nvPr/>
            </p:nvSpPr>
            <p:spPr>
              <a:xfrm>
                <a:off x="5045359" y="1775078"/>
                <a:ext cx="953321" cy="47926"/>
              </a:xfrm>
              <a:custGeom>
                <a:avLst/>
                <a:gdLst>
                  <a:gd name="connsiteX0" fmla="*/ 0 w 1258606"/>
                  <a:gd name="connsiteY0" fmla="*/ 125260 h 160072"/>
                  <a:gd name="connsiteX1" fmla="*/ 100208 w 1258606"/>
                  <a:gd name="connsiteY1" fmla="*/ 0 h 160072"/>
                  <a:gd name="connsiteX2" fmla="*/ 187890 w 1258606"/>
                  <a:gd name="connsiteY2" fmla="*/ 125260 h 160072"/>
                  <a:gd name="connsiteX3" fmla="*/ 338203 w 1258606"/>
                  <a:gd name="connsiteY3" fmla="*/ 25052 h 160072"/>
                  <a:gd name="connsiteX4" fmla="*/ 425885 w 1258606"/>
                  <a:gd name="connsiteY4" fmla="*/ 87682 h 160072"/>
                  <a:gd name="connsiteX5" fmla="*/ 425885 w 1258606"/>
                  <a:gd name="connsiteY5" fmla="*/ 125260 h 160072"/>
                  <a:gd name="connsiteX6" fmla="*/ 588723 w 1258606"/>
                  <a:gd name="connsiteY6" fmla="*/ 25052 h 160072"/>
                  <a:gd name="connsiteX7" fmla="*/ 713983 w 1258606"/>
                  <a:gd name="connsiteY7" fmla="*/ 137786 h 160072"/>
                  <a:gd name="connsiteX8" fmla="*/ 864296 w 1258606"/>
                  <a:gd name="connsiteY8" fmla="*/ 37578 h 160072"/>
                  <a:gd name="connsiteX9" fmla="*/ 989556 w 1258606"/>
                  <a:gd name="connsiteY9" fmla="*/ 150312 h 160072"/>
                  <a:gd name="connsiteX10" fmla="*/ 1127342 w 1258606"/>
                  <a:gd name="connsiteY10" fmla="*/ 25052 h 160072"/>
                  <a:gd name="connsiteX11" fmla="*/ 1252603 w 1258606"/>
                  <a:gd name="connsiteY11" fmla="*/ 150312 h 160072"/>
                  <a:gd name="connsiteX12" fmla="*/ 1240076 w 1258606"/>
                  <a:gd name="connsiteY12" fmla="*/ 150312 h 160072"/>
                  <a:gd name="connsiteX13" fmla="*/ 1252603 w 1258606"/>
                  <a:gd name="connsiteY13" fmla="*/ 137786 h 160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58606" h="160072">
                    <a:moveTo>
                      <a:pt x="0" y="125260"/>
                    </a:moveTo>
                    <a:cubicBezTo>
                      <a:pt x="34446" y="62630"/>
                      <a:pt x="68893" y="0"/>
                      <a:pt x="100208" y="0"/>
                    </a:cubicBezTo>
                    <a:cubicBezTo>
                      <a:pt x="131523" y="0"/>
                      <a:pt x="148224" y="121085"/>
                      <a:pt x="187890" y="125260"/>
                    </a:cubicBezTo>
                    <a:cubicBezTo>
                      <a:pt x="227556" y="129435"/>
                      <a:pt x="298537" y="31315"/>
                      <a:pt x="338203" y="25052"/>
                    </a:cubicBezTo>
                    <a:cubicBezTo>
                      <a:pt x="377869" y="18789"/>
                      <a:pt x="411271" y="70981"/>
                      <a:pt x="425885" y="87682"/>
                    </a:cubicBezTo>
                    <a:cubicBezTo>
                      <a:pt x="440499" y="104383"/>
                      <a:pt x="398745" y="135698"/>
                      <a:pt x="425885" y="125260"/>
                    </a:cubicBezTo>
                    <a:cubicBezTo>
                      <a:pt x="453025" y="114822"/>
                      <a:pt x="540707" y="22964"/>
                      <a:pt x="588723" y="25052"/>
                    </a:cubicBezTo>
                    <a:cubicBezTo>
                      <a:pt x="636739" y="27140"/>
                      <a:pt x="668054" y="135698"/>
                      <a:pt x="713983" y="137786"/>
                    </a:cubicBezTo>
                    <a:cubicBezTo>
                      <a:pt x="759912" y="139874"/>
                      <a:pt x="818367" y="35490"/>
                      <a:pt x="864296" y="37578"/>
                    </a:cubicBezTo>
                    <a:cubicBezTo>
                      <a:pt x="910225" y="39666"/>
                      <a:pt x="945715" y="152400"/>
                      <a:pt x="989556" y="150312"/>
                    </a:cubicBezTo>
                    <a:cubicBezTo>
                      <a:pt x="1033397" y="148224"/>
                      <a:pt x="1083501" y="25052"/>
                      <a:pt x="1127342" y="25052"/>
                    </a:cubicBezTo>
                    <a:cubicBezTo>
                      <a:pt x="1171183" y="25052"/>
                      <a:pt x="1252603" y="150312"/>
                      <a:pt x="1252603" y="150312"/>
                    </a:cubicBezTo>
                    <a:cubicBezTo>
                      <a:pt x="1271392" y="171189"/>
                      <a:pt x="1240076" y="152400"/>
                      <a:pt x="1240076" y="150312"/>
                    </a:cubicBezTo>
                    <a:cubicBezTo>
                      <a:pt x="1240076" y="148224"/>
                      <a:pt x="1246339" y="143005"/>
                      <a:pt x="1252603" y="137786"/>
                    </a:cubicBezTo>
                  </a:path>
                </a:pathLst>
              </a:cu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cxnSp>
            <p:nvCxnSpPr>
              <p:cNvPr id="183" name="Straight Connector 182"/>
              <p:cNvCxnSpPr/>
              <p:nvPr/>
            </p:nvCxnSpPr>
            <p:spPr>
              <a:xfrm>
                <a:off x="5126858" y="2274227"/>
                <a:ext cx="20180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5227759" y="2179407"/>
                <a:ext cx="20180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5091080" y="1898646"/>
                <a:ext cx="20180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5086824" y="2111927"/>
                <a:ext cx="20180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5734013" y="1898646"/>
                <a:ext cx="20180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5354167" y="2236912"/>
                <a:ext cx="20180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5441202" y="2314109"/>
                <a:ext cx="20180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>
                <a:off x="5126858" y="2031724"/>
                <a:ext cx="20180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>
                <a:off x="5719138" y="2003179"/>
                <a:ext cx="20180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2" name="Group 191"/>
              <p:cNvGrpSpPr/>
              <p:nvPr/>
            </p:nvGrpSpPr>
            <p:grpSpPr>
              <a:xfrm rot="1554962">
                <a:off x="5589963" y="1212095"/>
                <a:ext cx="371264" cy="984832"/>
                <a:chOff x="1505211" y="1252603"/>
                <a:chExt cx="599162" cy="1440493"/>
              </a:xfrm>
            </p:grpSpPr>
            <p:sp>
              <p:nvSpPr>
                <p:cNvPr id="253" name="Oval 252"/>
                <p:cNvSpPr/>
                <p:nvPr/>
              </p:nvSpPr>
              <p:spPr>
                <a:xfrm>
                  <a:off x="1799573" y="2557396"/>
                  <a:ext cx="304800" cy="135699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/>
                </a:p>
              </p:txBody>
            </p:sp>
            <p:sp>
              <p:nvSpPr>
                <p:cNvPr id="254" name="Oval 253"/>
                <p:cNvSpPr/>
                <p:nvPr/>
              </p:nvSpPr>
              <p:spPr>
                <a:xfrm>
                  <a:off x="1505211" y="2557397"/>
                  <a:ext cx="304800" cy="135699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/>
                </a:p>
              </p:txBody>
            </p:sp>
            <p:cxnSp>
              <p:nvCxnSpPr>
                <p:cNvPr id="255" name="Straight Connector 254"/>
                <p:cNvCxnSpPr/>
                <p:nvPr/>
              </p:nvCxnSpPr>
              <p:spPr>
                <a:xfrm>
                  <a:off x="1820449" y="1252603"/>
                  <a:ext cx="0" cy="137264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3" name="Group 192"/>
              <p:cNvGrpSpPr/>
              <p:nvPr/>
            </p:nvGrpSpPr>
            <p:grpSpPr>
              <a:xfrm>
                <a:off x="4489958" y="1735952"/>
                <a:ext cx="680437" cy="513567"/>
                <a:chOff x="864296" y="1352811"/>
                <a:chExt cx="1098115" cy="513567"/>
              </a:xfrm>
            </p:grpSpPr>
            <p:cxnSp>
              <p:nvCxnSpPr>
                <p:cNvPr id="251" name="Straight Connector 250"/>
                <p:cNvCxnSpPr/>
                <p:nvPr/>
              </p:nvCxnSpPr>
              <p:spPr>
                <a:xfrm>
                  <a:off x="864296" y="1352811"/>
                  <a:ext cx="1098115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2" name="Straight Arrow Connector 251"/>
                <p:cNvCxnSpPr/>
                <p:nvPr/>
              </p:nvCxnSpPr>
              <p:spPr>
                <a:xfrm>
                  <a:off x="1962411" y="1352811"/>
                  <a:ext cx="0" cy="513567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4" name="Group 193"/>
              <p:cNvGrpSpPr/>
              <p:nvPr/>
            </p:nvGrpSpPr>
            <p:grpSpPr>
              <a:xfrm>
                <a:off x="5242431" y="2416148"/>
                <a:ext cx="616461" cy="124387"/>
                <a:chOff x="1505211" y="2016145"/>
                <a:chExt cx="1257842" cy="138332"/>
              </a:xfrm>
            </p:grpSpPr>
            <p:grpSp>
              <p:nvGrpSpPr>
                <p:cNvPr id="239" name="Group 238"/>
                <p:cNvGrpSpPr/>
                <p:nvPr/>
              </p:nvGrpSpPr>
              <p:grpSpPr>
                <a:xfrm>
                  <a:off x="1505211" y="2028096"/>
                  <a:ext cx="627346" cy="126381"/>
                  <a:chOff x="1505211" y="2028096"/>
                  <a:chExt cx="627346" cy="126381"/>
                </a:xfrm>
              </p:grpSpPr>
              <p:grpSp>
                <p:nvGrpSpPr>
                  <p:cNvPr id="246" name="Group 245"/>
                  <p:cNvGrpSpPr/>
                  <p:nvPr/>
                </p:nvGrpSpPr>
                <p:grpSpPr>
                  <a:xfrm>
                    <a:off x="1505211" y="2040047"/>
                    <a:ext cx="315238" cy="114430"/>
                    <a:chOff x="1505211" y="2040047"/>
                    <a:chExt cx="315238" cy="114430"/>
                  </a:xfrm>
                </p:grpSpPr>
                <p:cxnSp>
                  <p:nvCxnSpPr>
                    <p:cNvPr id="249" name="Straight Connector 248"/>
                    <p:cNvCxnSpPr/>
                    <p:nvPr/>
                  </p:nvCxnSpPr>
                  <p:spPr>
                    <a:xfrm flipV="1">
                      <a:off x="1505211" y="2040047"/>
                      <a:ext cx="162838" cy="11443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0" name="Straight Connector 249"/>
                    <p:cNvCxnSpPr/>
                    <p:nvPr/>
                  </p:nvCxnSpPr>
                  <p:spPr>
                    <a:xfrm flipH="1" flipV="1">
                      <a:off x="1670551" y="2040047"/>
                      <a:ext cx="149898" cy="11443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47" name="Straight Connector 246"/>
                  <p:cNvCxnSpPr/>
                  <p:nvPr/>
                </p:nvCxnSpPr>
                <p:spPr>
                  <a:xfrm flipV="1">
                    <a:off x="1820092" y="2040047"/>
                    <a:ext cx="162838" cy="11443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8" name="Straight Connector 247"/>
                  <p:cNvCxnSpPr/>
                  <p:nvPr/>
                </p:nvCxnSpPr>
                <p:spPr>
                  <a:xfrm flipH="1" flipV="1">
                    <a:off x="1982659" y="2028096"/>
                    <a:ext cx="149898" cy="11443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0" name="Group 239"/>
                <p:cNvGrpSpPr/>
                <p:nvPr/>
              </p:nvGrpSpPr>
              <p:grpSpPr>
                <a:xfrm>
                  <a:off x="2135707" y="2016145"/>
                  <a:ext cx="627346" cy="126381"/>
                  <a:chOff x="1505211" y="2028096"/>
                  <a:chExt cx="627346" cy="126381"/>
                </a:xfrm>
              </p:grpSpPr>
              <p:grpSp>
                <p:nvGrpSpPr>
                  <p:cNvPr id="241" name="Group 240"/>
                  <p:cNvGrpSpPr/>
                  <p:nvPr/>
                </p:nvGrpSpPr>
                <p:grpSpPr>
                  <a:xfrm>
                    <a:off x="1505211" y="2040047"/>
                    <a:ext cx="315238" cy="114430"/>
                    <a:chOff x="1505211" y="2040047"/>
                    <a:chExt cx="315238" cy="114430"/>
                  </a:xfrm>
                </p:grpSpPr>
                <p:cxnSp>
                  <p:nvCxnSpPr>
                    <p:cNvPr id="244" name="Straight Connector 243"/>
                    <p:cNvCxnSpPr/>
                    <p:nvPr/>
                  </p:nvCxnSpPr>
                  <p:spPr>
                    <a:xfrm flipV="1">
                      <a:off x="1505211" y="2040047"/>
                      <a:ext cx="162838" cy="11443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5" name="Straight Connector 244"/>
                    <p:cNvCxnSpPr/>
                    <p:nvPr/>
                  </p:nvCxnSpPr>
                  <p:spPr>
                    <a:xfrm flipH="1" flipV="1">
                      <a:off x="1670551" y="2040047"/>
                      <a:ext cx="149898" cy="11443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42" name="Straight Connector 241"/>
                  <p:cNvCxnSpPr/>
                  <p:nvPr/>
                </p:nvCxnSpPr>
                <p:spPr>
                  <a:xfrm flipV="1">
                    <a:off x="1820092" y="2040047"/>
                    <a:ext cx="162838" cy="11443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3" name="Straight Connector 242"/>
                  <p:cNvCxnSpPr/>
                  <p:nvPr/>
                </p:nvCxnSpPr>
                <p:spPr>
                  <a:xfrm flipH="1" flipV="1">
                    <a:off x="1982659" y="2028096"/>
                    <a:ext cx="149898" cy="11443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95" name="Straight Connector 194"/>
              <p:cNvCxnSpPr/>
              <p:nvPr/>
            </p:nvCxnSpPr>
            <p:spPr>
              <a:xfrm>
                <a:off x="5264554" y="2349864"/>
                <a:ext cx="20180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>
                <a:off x="5423093" y="1883288"/>
                <a:ext cx="20180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>
                <a:off x="5271446" y="1982822"/>
                <a:ext cx="20180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Arrow Connector 197"/>
              <p:cNvCxnSpPr/>
              <p:nvPr/>
            </p:nvCxnSpPr>
            <p:spPr>
              <a:xfrm flipV="1">
                <a:off x="5242418" y="2780992"/>
                <a:ext cx="0" cy="41263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>
                <a:off x="5242431" y="2530968"/>
                <a:ext cx="0" cy="500047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0" name="Straight Arrow Connector 199"/>
              <p:cNvCxnSpPr/>
              <p:nvPr/>
            </p:nvCxnSpPr>
            <p:spPr>
              <a:xfrm>
                <a:off x="5865580" y="2513326"/>
                <a:ext cx="0" cy="69599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1" name="TextBox 25"/>
              <p:cNvSpPr txBox="1"/>
              <p:nvPr/>
            </p:nvSpPr>
            <p:spPr>
              <a:xfrm>
                <a:off x="4037127" y="975496"/>
                <a:ext cx="40021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</a:p>
              <a:p>
                <a:r>
                  <a:rPr lang="en-US" sz="1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cp</a:t>
                </a:r>
                <a:endPara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1600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en-GB" sz="16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2" name="TextBox 26"/>
              <p:cNvSpPr txBox="1"/>
              <p:nvPr/>
            </p:nvSpPr>
            <p:spPr>
              <a:xfrm>
                <a:off x="2870652" y="2828426"/>
                <a:ext cx="85382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Steam in</a:t>
                </a:r>
                <a:endParaRPr lang="en-GB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3" name="TextBox 27"/>
              <p:cNvSpPr txBox="1"/>
              <p:nvPr/>
            </p:nvSpPr>
            <p:spPr>
              <a:xfrm>
                <a:off x="7036632" y="2149436"/>
                <a:ext cx="40995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</a:p>
              <a:p>
                <a:r>
                  <a:rPr lang="en-US" sz="1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cp</a:t>
                </a:r>
                <a:endPara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16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</p:txBody>
          </p:sp>
          <p:sp>
            <p:nvSpPr>
              <p:cNvPr id="204" name="TextBox 28"/>
              <p:cNvSpPr txBox="1"/>
              <p:nvPr/>
            </p:nvSpPr>
            <p:spPr>
              <a:xfrm>
                <a:off x="5694706" y="1971734"/>
                <a:ext cx="31822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endParaRPr lang="en-GB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5" name="Right Arrow 204"/>
              <p:cNvSpPr/>
              <p:nvPr/>
            </p:nvSpPr>
            <p:spPr>
              <a:xfrm rot="16200000">
                <a:off x="5239468" y="2980149"/>
                <a:ext cx="566080" cy="66921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206" name="TextBox 30"/>
              <p:cNvSpPr txBox="1"/>
              <p:nvPr/>
            </p:nvSpPr>
            <p:spPr>
              <a:xfrm>
                <a:off x="5378733" y="3275448"/>
                <a:ext cx="245651" cy="18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endPara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07" name="Straight Arrow Connector 206"/>
              <p:cNvCxnSpPr/>
              <p:nvPr/>
            </p:nvCxnSpPr>
            <p:spPr>
              <a:xfrm>
                <a:off x="5935815" y="2352875"/>
                <a:ext cx="1053643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08" name="Group 207"/>
              <p:cNvGrpSpPr/>
              <p:nvPr/>
            </p:nvGrpSpPr>
            <p:grpSpPr>
              <a:xfrm>
                <a:off x="4020921" y="3069173"/>
                <a:ext cx="366974" cy="356908"/>
                <a:chOff x="3569646" y="3569990"/>
                <a:chExt cx="291885" cy="233711"/>
              </a:xfrm>
              <a:solidFill>
                <a:schemeClr val="accent6">
                  <a:lumMod val="60000"/>
                  <a:lumOff val="40000"/>
                </a:schemeClr>
              </a:solidFill>
            </p:grpSpPr>
            <p:sp>
              <p:nvSpPr>
                <p:cNvPr id="236" name="Flowchart: Collate 235"/>
                <p:cNvSpPr/>
                <p:nvPr/>
              </p:nvSpPr>
              <p:spPr>
                <a:xfrm rot="5400000">
                  <a:off x="3658707" y="3480929"/>
                  <a:ext cx="113764" cy="291885"/>
                </a:xfrm>
                <a:prstGeom prst="flowChartCollate">
                  <a:avLst/>
                </a:prstGeom>
                <a:grp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1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ar-IQ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7" name="Flowchart: Delay 236"/>
                <p:cNvSpPr/>
                <p:nvPr/>
              </p:nvSpPr>
              <p:spPr>
                <a:xfrm rot="5400000">
                  <a:off x="3675042" y="3705578"/>
                  <a:ext cx="80104" cy="116142"/>
                </a:xfrm>
                <a:prstGeom prst="flowChartDelay">
                  <a:avLst/>
                </a:prstGeom>
                <a:grp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1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ar-IQ"/>
                </a:p>
              </p:txBody>
            </p:sp>
            <p:cxnSp>
              <p:nvCxnSpPr>
                <p:cNvPr id="238" name="Straight Connector 237"/>
                <p:cNvCxnSpPr>
                  <a:stCxn id="236" idx="1"/>
                  <a:endCxn id="237" idx="1"/>
                </p:cNvCxnSpPr>
                <p:nvPr/>
              </p:nvCxnSpPr>
              <p:spPr>
                <a:xfrm flipH="1">
                  <a:off x="3715094" y="3626872"/>
                  <a:ext cx="496" cy="96725"/>
                </a:xfrm>
                <a:prstGeom prst="line">
                  <a:avLst/>
                </a:prstGeom>
                <a:grpFill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9" name="Straight Arrow Connector 208"/>
              <p:cNvCxnSpPr/>
              <p:nvPr/>
            </p:nvCxnSpPr>
            <p:spPr>
              <a:xfrm flipV="1">
                <a:off x="4203786" y="3426081"/>
                <a:ext cx="0" cy="822960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>
              <a:xfrm flipV="1">
                <a:off x="4404190" y="3174051"/>
                <a:ext cx="853136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1" name="TextBox 41"/>
              <p:cNvSpPr txBox="1"/>
              <p:nvPr/>
            </p:nvSpPr>
            <p:spPr>
              <a:xfrm>
                <a:off x="4083628" y="2165877"/>
                <a:ext cx="7637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Process</a:t>
                </a:r>
                <a:endParaRPr lang="en-GB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12" name="Group 211"/>
              <p:cNvGrpSpPr/>
              <p:nvPr/>
            </p:nvGrpSpPr>
            <p:grpSpPr>
              <a:xfrm>
                <a:off x="4135203" y="3917831"/>
                <a:ext cx="135041" cy="150152"/>
                <a:chOff x="1446281" y="3464685"/>
                <a:chExt cx="209086" cy="144476"/>
              </a:xfrm>
            </p:grpSpPr>
            <p:cxnSp>
              <p:nvCxnSpPr>
                <p:cNvPr id="234" name="Straight Connector 233"/>
                <p:cNvCxnSpPr/>
                <p:nvPr/>
              </p:nvCxnSpPr>
              <p:spPr>
                <a:xfrm flipH="1">
                  <a:off x="1446281" y="3464685"/>
                  <a:ext cx="174879" cy="105304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Straight Connector 234"/>
                <p:cNvCxnSpPr/>
                <p:nvPr/>
              </p:nvCxnSpPr>
              <p:spPr>
                <a:xfrm flipH="1">
                  <a:off x="1480488" y="3503857"/>
                  <a:ext cx="174879" cy="105304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13" name="Straight Connector 212"/>
              <p:cNvCxnSpPr/>
              <p:nvPr/>
            </p:nvCxnSpPr>
            <p:spPr>
              <a:xfrm flipH="1">
                <a:off x="5763705" y="4157160"/>
                <a:ext cx="914400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14" name="Group 213"/>
              <p:cNvGrpSpPr/>
              <p:nvPr/>
            </p:nvGrpSpPr>
            <p:grpSpPr>
              <a:xfrm>
                <a:off x="4146674" y="3686060"/>
                <a:ext cx="135041" cy="150152"/>
                <a:chOff x="1446281" y="3464685"/>
                <a:chExt cx="209086" cy="144476"/>
              </a:xfrm>
            </p:grpSpPr>
            <p:cxnSp>
              <p:nvCxnSpPr>
                <p:cNvPr id="232" name="Straight Connector 231"/>
                <p:cNvCxnSpPr/>
                <p:nvPr/>
              </p:nvCxnSpPr>
              <p:spPr>
                <a:xfrm flipH="1">
                  <a:off x="1446281" y="3464685"/>
                  <a:ext cx="174879" cy="105304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Straight Connector 232"/>
                <p:cNvCxnSpPr/>
                <p:nvPr/>
              </p:nvCxnSpPr>
              <p:spPr>
                <a:xfrm flipH="1">
                  <a:off x="1480488" y="3503857"/>
                  <a:ext cx="174879" cy="105304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5" name="Group 214"/>
              <p:cNvGrpSpPr/>
              <p:nvPr/>
            </p:nvGrpSpPr>
            <p:grpSpPr>
              <a:xfrm>
                <a:off x="4518966" y="4147002"/>
                <a:ext cx="135041" cy="150152"/>
                <a:chOff x="1446281" y="3464685"/>
                <a:chExt cx="209086" cy="144476"/>
              </a:xfrm>
            </p:grpSpPr>
            <p:cxnSp>
              <p:nvCxnSpPr>
                <p:cNvPr id="230" name="Straight Connector 229"/>
                <p:cNvCxnSpPr/>
                <p:nvPr/>
              </p:nvCxnSpPr>
              <p:spPr>
                <a:xfrm flipH="1">
                  <a:off x="1446281" y="3464685"/>
                  <a:ext cx="174879" cy="105304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Straight Connector 230"/>
                <p:cNvCxnSpPr/>
                <p:nvPr/>
              </p:nvCxnSpPr>
              <p:spPr>
                <a:xfrm flipH="1">
                  <a:off x="1480488" y="3503857"/>
                  <a:ext cx="174879" cy="105304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6" name="Group 215"/>
              <p:cNvGrpSpPr/>
              <p:nvPr/>
            </p:nvGrpSpPr>
            <p:grpSpPr>
              <a:xfrm>
                <a:off x="4896074" y="4137149"/>
                <a:ext cx="135041" cy="150152"/>
                <a:chOff x="1446281" y="3464685"/>
                <a:chExt cx="209086" cy="144476"/>
              </a:xfrm>
            </p:grpSpPr>
            <p:cxnSp>
              <p:nvCxnSpPr>
                <p:cNvPr id="228" name="Straight Connector 227"/>
                <p:cNvCxnSpPr/>
                <p:nvPr/>
              </p:nvCxnSpPr>
              <p:spPr>
                <a:xfrm flipH="1">
                  <a:off x="1446281" y="3464685"/>
                  <a:ext cx="174879" cy="105304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Straight Connector 228"/>
                <p:cNvCxnSpPr/>
                <p:nvPr/>
              </p:nvCxnSpPr>
              <p:spPr>
                <a:xfrm flipH="1">
                  <a:off x="1480488" y="3503857"/>
                  <a:ext cx="174879" cy="105304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17" name="Straight Connector 216"/>
              <p:cNvCxnSpPr/>
              <p:nvPr/>
            </p:nvCxnSpPr>
            <p:spPr>
              <a:xfrm>
                <a:off x="6701589" y="2349864"/>
                <a:ext cx="0" cy="91440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8" name="Straight Arrow Connector 217"/>
              <p:cNvCxnSpPr/>
              <p:nvPr/>
            </p:nvCxnSpPr>
            <p:spPr>
              <a:xfrm flipV="1">
                <a:off x="4692860" y="2062539"/>
                <a:ext cx="293839" cy="9857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Arrow Connector 218"/>
              <p:cNvCxnSpPr/>
              <p:nvPr/>
            </p:nvCxnSpPr>
            <p:spPr>
              <a:xfrm>
                <a:off x="3511562" y="3174051"/>
                <a:ext cx="72333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20" name="Group 219"/>
              <p:cNvGrpSpPr/>
              <p:nvPr/>
            </p:nvGrpSpPr>
            <p:grpSpPr>
              <a:xfrm>
                <a:off x="6433077" y="3219209"/>
                <a:ext cx="603555" cy="506497"/>
                <a:chOff x="8279430" y="3069172"/>
                <a:chExt cx="603555" cy="506497"/>
              </a:xfrm>
            </p:grpSpPr>
            <p:sp>
              <p:nvSpPr>
                <p:cNvPr id="226" name="Oval 225"/>
                <p:cNvSpPr/>
                <p:nvPr/>
              </p:nvSpPr>
              <p:spPr>
                <a:xfrm>
                  <a:off x="8279430" y="3069172"/>
                  <a:ext cx="537024" cy="50649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27" name="TextBox 90"/>
                <p:cNvSpPr txBox="1"/>
                <p:nvPr/>
              </p:nvSpPr>
              <p:spPr>
                <a:xfrm>
                  <a:off x="8350723" y="3138134"/>
                  <a:ext cx="532262" cy="3685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dirty="0" smtClean="0"/>
                    <a:t>T </a:t>
                  </a:r>
                  <a:r>
                    <a:rPr lang="en-US" dirty="0" err="1" smtClean="0"/>
                    <a:t>T</a:t>
                  </a:r>
                  <a:endParaRPr lang="en-US" dirty="0"/>
                </a:p>
              </p:txBody>
            </p:sp>
          </p:grpSp>
          <p:grpSp>
            <p:nvGrpSpPr>
              <p:cNvPr id="221" name="Group 220"/>
              <p:cNvGrpSpPr/>
              <p:nvPr/>
            </p:nvGrpSpPr>
            <p:grpSpPr>
              <a:xfrm>
                <a:off x="5226682" y="3932423"/>
                <a:ext cx="603555" cy="506497"/>
                <a:chOff x="8279430" y="3069172"/>
                <a:chExt cx="603555" cy="506497"/>
              </a:xfrm>
            </p:grpSpPr>
            <p:sp>
              <p:nvSpPr>
                <p:cNvPr id="224" name="Oval 223"/>
                <p:cNvSpPr/>
                <p:nvPr/>
              </p:nvSpPr>
              <p:spPr>
                <a:xfrm>
                  <a:off x="8279430" y="3069172"/>
                  <a:ext cx="537024" cy="50649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25" name="TextBox 95"/>
                <p:cNvSpPr txBox="1"/>
                <p:nvPr/>
              </p:nvSpPr>
              <p:spPr>
                <a:xfrm>
                  <a:off x="8350723" y="3138134"/>
                  <a:ext cx="532262" cy="3685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dirty="0" smtClean="0"/>
                    <a:t>Tc</a:t>
                  </a:r>
                  <a:endParaRPr lang="en-US" dirty="0"/>
                </a:p>
              </p:txBody>
            </p:sp>
          </p:grpSp>
          <p:cxnSp>
            <p:nvCxnSpPr>
              <p:cNvPr id="222" name="Straight Connector 221"/>
              <p:cNvCxnSpPr/>
              <p:nvPr/>
            </p:nvCxnSpPr>
            <p:spPr>
              <a:xfrm>
                <a:off x="6730678" y="3755025"/>
                <a:ext cx="0" cy="36576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>
              <a:xfrm flipH="1">
                <a:off x="4220842" y="4222078"/>
                <a:ext cx="100584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61" name="Straight Arrow Connector 260"/>
            <p:cNvCxnSpPr/>
            <p:nvPr/>
          </p:nvCxnSpPr>
          <p:spPr>
            <a:xfrm flipH="1" flipV="1">
              <a:off x="9607943" y="4943680"/>
              <a:ext cx="0" cy="4295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3" name="TextBox 26"/>
            <p:cNvSpPr txBox="1"/>
            <p:nvPr/>
          </p:nvSpPr>
          <p:spPr>
            <a:xfrm>
              <a:off x="9181029" y="5418039"/>
              <a:ext cx="11503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Set point</a:t>
              </a:r>
              <a:endParaRPr lang="en-GB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907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850" y="501135"/>
            <a:ext cx="5814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Example 1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Consider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the mixing system shown in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Fig below 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222056" y="1413837"/>
                <a:ext cx="6096000" cy="274921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6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Given the following data: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𝑙𝑖𝑡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𝑠𝑒𝑐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14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𝑙𝑖𝑡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 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75</m:t>
                    </m:r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Find the followings: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lvl="0" indent="-3429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lphaLcPeriod"/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 transfer functions: 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𝑜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</m:d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𝑎𝑛𝑑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𝑜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𝑠𝑝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and sketch the signal flow diagram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>
                  <a:buFont typeface="+mj-lt"/>
                  <a:buAutoNum type="alphaLcPeriod"/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The final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for step change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of value 2 units.</a:t>
                </a:r>
                <a:endParaRPr lang="en-US" dirty="0">
                  <a:effectLst/>
                </a:endParaRPr>
              </a:p>
              <a:p>
                <a:pPr marL="342900" lvl="0" indent="-342900">
                  <a:buFont typeface="+mj-lt"/>
                  <a:buAutoNum type="alphaLcPeriod"/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The final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for step change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𝑠𝑝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of value 3 units.</a:t>
                </a:r>
                <a:endParaRPr lang="en-US" dirty="0">
                  <a:effectLst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56" y="1413837"/>
                <a:ext cx="6096000" cy="2749214"/>
              </a:xfrm>
              <a:prstGeom prst="rect">
                <a:avLst/>
              </a:prstGeom>
              <a:blipFill>
                <a:blip r:embed="rId2"/>
                <a:stretch>
                  <a:fillRect l="-600" t="-665" r="-400" b="-1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0" name="Group 69"/>
          <p:cNvGrpSpPr/>
          <p:nvPr/>
        </p:nvGrpSpPr>
        <p:grpSpPr>
          <a:xfrm>
            <a:off x="6450163" y="1503841"/>
            <a:ext cx="5576524" cy="3544816"/>
            <a:chOff x="6450163" y="1503841"/>
            <a:chExt cx="5576524" cy="3544816"/>
          </a:xfrm>
        </p:grpSpPr>
        <p:grpSp>
          <p:nvGrpSpPr>
            <p:cNvPr id="3" name="Group 2"/>
            <p:cNvGrpSpPr/>
            <p:nvPr/>
          </p:nvGrpSpPr>
          <p:grpSpPr>
            <a:xfrm>
              <a:off x="6450163" y="1503841"/>
              <a:ext cx="5202557" cy="3544816"/>
              <a:chOff x="276225" y="0"/>
              <a:chExt cx="3700144" cy="2565774"/>
            </a:xfrm>
          </p:grpSpPr>
          <p:sp>
            <p:nvSpPr>
              <p:cNvPr id="4" name="TextBox 2"/>
              <p:cNvSpPr txBox="1"/>
              <p:nvPr/>
            </p:nvSpPr>
            <p:spPr>
              <a:xfrm>
                <a:off x="3554729" y="2066452"/>
                <a:ext cx="421640" cy="267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</a:t>
                </a:r>
                <a:r>
                  <a:rPr lang="en-US" kern="1200" baseline="-25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</a:t>
                </a:r>
                <a:endParaRPr lang="en-US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5" name="Straight Connector 4"/>
              <p:cNvCxnSpPr/>
              <p:nvPr/>
            </p:nvCxnSpPr>
            <p:spPr>
              <a:xfrm>
                <a:off x="2029002" y="1133431"/>
                <a:ext cx="0" cy="963269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1128183" y="1109500"/>
                <a:ext cx="0" cy="981656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7" name="Freeform 6"/>
              <p:cNvSpPr/>
              <p:nvPr/>
            </p:nvSpPr>
            <p:spPr>
              <a:xfrm>
                <a:off x="1134174" y="1293449"/>
                <a:ext cx="882873" cy="43258"/>
              </a:xfrm>
              <a:custGeom>
                <a:avLst/>
                <a:gdLst>
                  <a:gd name="connsiteX0" fmla="*/ 0 w 1258606"/>
                  <a:gd name="connsiteY0" fmla="*/ 125260 h 160072"/>
                  <a:gd name="connsiteX1" fmla="*/ 100208 w 1258606"/>
                  <a:gd name="connsiteY1" fmla="*/ 0 h 160072"/>
                  <a:gd name="connsiteX2" fmla="*/ 187890 w 1258606"/>
                  <a:gd name="connsiteY2" fmla="*/ 125260 h 160072"/>
                  <a:gd name="connsiteX3" fmla="*/ 338203 w 1258606"/>
                  <a:gd name="connsiteY3" fmla="*/ 25052 h 160072"/>
                  <a:gd name="connsiteX4" fmla="*/ 425885 w 1258606"/>
                  <a:gd name="connsiteY4" fmla="*/ 87682 h 160072"/>
                  <a:gd name="connsiteX5" fmla="*/ 425885 w 1258606"/>
                  <a:gd name="connsiteY5" fmla="*/ 125260 h 160072"/>
                  <a:gd name="connsiteX6" fmla="*/ 588723 w 1258606"/>
                  <a:gd name="connsiteY6" fmla="*/ 25052 h 160072"/>
                  <a:gd name="connsiteX7" fmla="*/ 713983 w 1258606"/>
                  <a:gd name="connsiteY7" fmla="*/ 137786 h 160072"/>
                  <a:gd name="connsiteX8" fmla="*/ 864296 w 1258606"/>
                  <a:gd name="connsiteY8" fmla="*/ 37578 h 160072"/>
                  <a:gd name="connsiteX9" fmla="*/ 989556 w 1258606"/>
                  <a:gd name="connsiteY9" fmla="*/ 150312 h 160072"/>
                  <a:gd name="connsiteX10" fmla="*/ 1127342 w 1258606"/>
                  <a:gd name="connsiteY10" fmla="*/ 25052 h 160072"/>
                  <a:gd name="connsiteX11" fmla="*/ 1252603 w 1258606"/>
                  <a:gd name="connsiteY11" fmla="*/ 150312 h 160072"/>
                  <a:gd name="connsiteX12" fmla="*/ 1240076 w 1258606"/>
                  <a:gd name="connsiteY12" fmla="*/ 150312 h 160072"/>
                  <a:gd name="connsiteX13" fmla="*/ 1252603 w 1258606"/>
                  <a:gd name="connsiteY13" fmla="*/ 137786 h 160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58606" h="160072">
                    <a:moveTo>
                      <a:pt x="0" y="125260"/>
                    </a:moveTo>
                    <a:cubicBezTo>
                      <a:pt x="34446" y="62630"/>
                      <a:pt x="68893" y="0"/>
                      <a:pt x="100208" y="0"/>
                    </a:cubicBezTo>
                    <a:cubicBezTo>
                      <a:pt x="131523" y="0"/>
                      <a:pt x="148224" y="121085"/>
                      <a:pt x="187890" y="125260"/>
                    </a:cubicBezTo>
                    <a:cubicBezTo>
                      <a:pt x="227556" y="129435"/>
                      <a:pt x="298537" y="31315"/>
                      <a:pt x="338203" y="25052"/>
                    </a:cubicBezTo>
                    <a:cubicBezTo>
                      <a:pt x="377869" y="18789"/>
                      <a:pt x="411271" y="70981"/>
                      <a:pt x="425885" y="87682"/>
                    </a:cubicBezTo>
                    <a:cubicBezTo>
                      <a:pt x="440499" y="104383"/>
                      <a:pt x="398745" y="135698"/>
                      <a:pt x="425885" y="125260"/>
                    </a:cubicBezTo>
                    <a:cubicBezTo>
                      <a:pt x="453025" y="114822"/>
                      <a:pt x="540707" y="22964"/>
                      <a:pt x="588723" y="25052"/>
                    </a:cubicBezTo>
                    <a:cubicBezTo>
                      <a:pt x="636739" y="27140"/>
                      <a:pt x="668054" y="135698"/>
                      <a:pt x="713983" y="137786"/>
                    </a:cubicBezTo>
                    <a:cubicBezTo>
                      <a:pt x="759912" y="139874"/>
                      <a:pt x="818367" y="35490"/>
                      <a:pt x="864296" y="37578"/>
                    </a:cubicBezTo>
                    <a:cubicBezTo>
                      <a:pt x="910225" y="39666"/>
                      <a:pt x="945715" y="152400"/>
                      <a:pt x="989556" y="150312"/>
                    </a:cubicBezTo>
                    <a:cubicBezTo>
                      <a:pt x="1033397" y="148224"/>
                      <a:pt x="1083501" y="25052"/>
                      <a:pt x="1127342" y="25052"/>
                    </a:cubicBezTo>
                    <a:cubicBezTo>
                      <a:pt x="1171183" y="25052"/>
                      <a:pt x="1252603" y="150312"/>
                      <a:pt x="1252603" y="150312"/>
                    </a:cubicBezTo>
                    <a:cubicBezTo>
                      <a:pt x="1271392" y="171189"/>
                      <a:pt x="1240076" y="152400"/>
                      <a:pt x="1240076" y="150312"/>
                    </a:cubicBezTo>
                    <a:cubicBezTo>
                      <a:pt x="1240076" y="148224"/>
                      <a:pt x="1246339" y="143005"/>
                      <a:pt x="1252603" y="137786"/>
                    </a:cubicBezTo>
                  </a:path>
                </a:pathLst>
              </a:cu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1209650" y="1743980"/>
                <a:ext cx="186890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1468774" y="1548770"/>
                <a:ext cx="186890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176516" y="1404981"/>
                <a:ext cx="186890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1230215" y="1955972"/>
                <a:ext cx="186890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771939" y="1404981"/>
                <a:ext cx="186890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827755" y="1815284"/>
                <a:ext cx="186890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524060" y="1968064"/>
                <a:ext cx="186890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209650" y="1562339"/>
                <a:ext cx="186890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1758163" y="1499332"/>
                <a:ext cx="186890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7" name="Group 16"/>
              <p:cNvGrpSpPr/>
              <p:nvPr/>
            </p:nvGrpSpPr>
            <p:grpSpPr>
              <a:xfrm rot="1554962">
                <a:off x="1542035" y="1092585"/>
                <a:ext cx="343830" cy="761126"/>
                <a:chOff x="1542035" y="1092585"/>
                <a:chExt cx="599162" cy="1440493"/>
              </a:xfrm>
            </p:grpSpPr>
            <p:sp>
              <p:nvSpPr>
                <p:cNvPr id="61" name="Oval 60"/>
                <p:cNvSpPr/>
                <p:nvPr/>
              </p:nvSpPr>
              <p:spPr>
                <a:xfrm>
                  <a:off x="1836397" y="2397378"/>
                  <a:ext cx="304800" cy="135699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2" name="Oval 61"/>
                <p:cNvSpPr/>
                <p:nvPr/>
              </p:nvSpPr>
              <p:spPr>
                <a:xfrm>
                  <a:off x="1542035" y="2397379"/>
                  <a:ext cx="304800" cy="135699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1857273" y="1092585"/>
                  <a:ext cx="0" cy="1372642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8" name="Straight Connector 17"/>
              <p:cNvCxnSpPr/>
              <p:nvPr/>
            </p:nvCxnSpPr>
            <p:spPr>
              <a:xfrm>
                <a:off x="1337170" y="1812250"/>
                <a:ext cx="186890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1483995" y="1391118"/>
                <a:ext cx="186890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722794" y="1743980"/>
                <a:ext cx="186890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21" name="TextBox 19"/>
              <p:cNvSpPr txBox="1"/>
              <p:nvPr/>
            </p:nvSpPr>
            <p:spPr>
              <a:xfrm>
                <a:off x="276225" y="939239"/>
                <a:ext cx="421640" cy="512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</a:t>
                </a:r>
                <a:r>
                  <a:rPr lang="en-US" sz="2000" kern="1200" baseline="-25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</a:t>
                </a:r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 baseline="-25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Ci</a:t>
                </a:r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2" name="TextBox 20"/>
              <p:cNvSpPr txBox="1"/>
              <p:nvPr/>
            </p:nvSpPr>
            <p:spPr>
              <a:xfrm>
                <a:off x="3544085" y="1862763"/>
                <a:ext cx="251460" cy="266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</a:t>
                </a:r>
                <a:endParaRPr lang="en-US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3" name="TextBox 21"/>
              <p:cNvSpPr txBox="1"/>
              <p:nvPr/>
            </p:nvSpPr>
            <p:spPr>
              <a:xfrm>
                <a:off x="1698648" y="1466222"/>
                <a:ext cx="294690" cy="295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1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1134174" y="2096700"/>
                <a:ext cx="894827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25" name="TextBox 28"/>
              <p:cNvSpPr txBox="1"/>
              <p:nvPr/>
            </p:nvSpPr>
            <p:spPr>
              <a:xfrm>
                <a:off x="1533557" y="725271"/>
                <a:ext cx="420687" cy="288561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1">
                <a:spAutoFit/>
              </a:bodyPr>
              <a:lstStyle/>
              <a:p>
                <a:endParaRPr lang="en-US"/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>
                <a:off x="1263970" y="1499024"/>
                <a:ext cx="186890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1263970" y="1631343"/>
                <a:ext cx="186890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806740" y="1909201"/>
                <a:ext cx="186890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29" name="Group 28"/>
              <p:cNvGrpSpPr/>
              <p:nvPr/>
            </p:nvGrpSpPr>
            <p:grpSpPr>
              <a:xfrm>
                <a:off x="2485587" y="653112"/>
                <a:ext cx="253753" cy="181440"/>
                <a:chOff x="2485590" y="653112"/>
                <a:chExt cx="818896" cy="255397"/>
              </a:xfrm>
            </p:grpSpPr>
            <p:sp>
              <p:nvSpPr>
                <p:cNvPr id="58" name="Flowchart: Collate 57"/>
                <p:cNvSpPr/>
                <p:nvPr/>
              </p:nvSpPr>
              <p:spPr>
                <a:xfrm>
                  <a:off x="2485590" y="653112"/>
                  <a:ext cx="325676" cy="255397"/>
                </a:xfrm>
                <a:prstGeom prst="flowChartCollat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1" anchor="ctr"/>
                <a:lstStyle/>
                <a:p>
                  <a:endParaRPr lang="en-US"/>
                </a:p>
              </p:txBody>
            </p:sp>
            <p:sp>
              <p:nvSpPr>
                <p:cNvPr id="59" name="Flowchart: Delay 58"/>
                <p:cNvSpPr/>
                <p:nvPr/>
              </p:nvSpPr>
              <p:spPr>
                <a:xfrm>
                  <a:off x="3187318" y="653113"/>
                  <a:ext cx="117168" cy="187434"/>
                </a:xfrm>
                <a:prstGeom prst="flowChartDelay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1" anchor="ctr"/>
                <a:lstStyle/>
                <a:p>
                  <a:endParaRPr lang="en-US"/>
                </a:p>
              </p:txBody>
            </p: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2647246" y="759962"/>
                  <a:ext cx="524517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30" name="TextBox 47"/>
              <p:cNvSpPr txBox="1"/>
              <p:nvPr/>
            </p:nvSpPr>
            <p:spPr>
              <a:xfrm>
                <a:off x="420053" y="102403"/>
                <a:ext cx="916305" cy="26732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d=2 cm </a:t>
                </a:r>
                <a:endParaRPr lang="en-US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1" name="TextBox 48"/>
              <p:cNvSpPr txBox="1"/>
              <p:nvPr/>
            </p:nvSpPr>
            <p:spPr>
              <a:xfrm>
                <a:off x="2459545" y="1893951"/>
                <a:ext cx="649605" cy="26670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d=3 cm </a:t>
                </a:r>
                <a:endParaRPr lang="en-US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2" name="TextBox 49"/>
              <p:cNvSpPr txBox="1"/>
              <p:nvPr/>
            </p:nvSpPr>
            <p:spPr>
              <a:xfrm>
                <a:off x="2275380" y="0"/>
                <a:ext cx="695325" cy="26732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Pure A</a:t>
                </a:r>
                <a:endParaRPr lang="en-US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grpSp>
            <p:nvGrpSpPr>
              <p:cNvPr id="33" name="Group 32"/>
              <p:cNvGrpSpPr/>
              <p:nvPr/>
            </p:nvGrpSpPr>
            <p:grpSpPr>
              <a:xfrm>
                <a:off x="390995" y="322985"/>
                <a:ext cx="819491" cy="501695"/>
                <a:chOff x="390995" y="199249"/>
                <a:chExt cx="2085725" cy="501695"/>
              </a:xfrm>
            </p:grpSpPr>
            <p:cxnSp>
              <p:nvCxnSpPr>
                <p:cNvPr id="54" name="Straight Arrow Connector 53"/>
                <p:cNvCxnSpPr/>
                <p:nvPr/>
              </p:nvCxnSpPr>
              <p:spPr>
                <a:xfrm>
                  <a:off x="464949" y="529387"/>
                  <a:ext cx="1895862" cy="0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  <a:headEnd type="triangle"/>
                  <a:tailEnd type="triangle"/>
                </a:ln>
                <a:effectLst/>
              </p:spPr>
            </p:cxnSp>
            <p:sp>
              <p:nvSpPr>
                <p:cNvPr id="55" name="TextBox 84"/>
                <p:cNvSpPr txBox="1"/>
                <p:nvPr/>
              </p:nvSpPr>
              <p:spPr>
                <a:xfrm>
                  <a:off x="638683" y="199249"/>
                  <a:ext cx="1221824" cy="267326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1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kern="12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6 m</a:t>
                  </a:r>
                  <a:endPara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2476720" y="368441"/>
                  <a:ext cx="0" cy="332503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390995" y="323082"/>
                  <a:ext cx="0" cy="332503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34" name="Straight Arrow Connector 33"/>
              <p:cNvCxnSpPr/>
              <p:nvPr/>
            </p:nvCxnSpPr>
            <p:spPr>
              <a:xfrm flipV="1">
                <a:off x="1953304" y="2430692"/>
                <a:ext cx="1508080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headEnd type="triangle"/>
                <a:tailEnd type="triangle"/>
              </a:ln>
              <a:effectLst/>
            </p:spPr>
          </p:cxnSp>
          <p:sp>
            <p:nvSpPr>
              <p:cNvPr id="35" name="TextBox 80"/>
              <p:cNvSpPr txBox="1"/>
              <p:nvPr/>
            </p:nvSpPr>
            <p:spPr>
              <a:xfrm>
                <a:off x="2476242" y="2288775"/>
                <a:ext cx="550985" cy="276999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1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9 m</a:t>
                </a:r>
                <a:endParaRPr lang="en-US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>
                <a:off x="3466406" y="2305736"/>
                <a:ext cx="0" cy="20518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1953304" y="2343752"/>
                <a:ext cx="0" cy="20518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2751735" y="719068"/>
                <a:ext cx="521869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3281554" y="725271"/>
                <a:ext cx="0" cy="1465234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0" name="Oval 39"/>
              <p:cNvSpPr/>
              <p:nvPr/>
            </p:nvSpPr>
            <p:spPr>
              <a:xfrm>
                <a:off x="3150929" y="1123099"/>
                <a:ext cx="268203" cy="268019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1" anchor="ctr"/>
              <a:lstStyle/>
              <a:p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143976" y="1650401"/>
                <a:ext cx="275155" cy="274030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1" anchor="ctr"/>
              <a:lstStyle/>
              <a:p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56"/>
                  <p:cNvSpPr txBox="1"/>
                  <p:nvPr/>
                </p:nvSpPr>
                <p:spPr>
                  <a:xfrm>
                    <a:off x="2104610" y="1841749"/>
                    <a:ext cx="209593" cy="20049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1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𝑜</m:t>
                              </m:r>
                            </m:sub>
                            <m:sup>
                              <m:r>
                                <a:rPr lang="en-US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bSup>
                        </m:oMath>
                      </m:oMathPara>
                    </a14:m>
                    <a:endParaRPr lang="en-US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2" name="TextBox 5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04610" y="1841749"/>
                    <a:ext cx="209593" cy="20049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8750" r="-2083" b="-1304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3" name="Straight Connector 42"/>
              <p:cNvCxnSpPr/>
              <p:nvPr/>
            </p:nvCxnSpPr>
            <p:spPr>
              <a:xfrm>
                <a:off x="1945052" y="2091157"/>
                <a:ext cx="0" cy="13329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4" name="Straight Arrow Connector 43"/>
              <p:cNvCxnSpPr/>
              <p:nvPr/>
            </p:nvCxnSpPr>
            <p:spPr>
              <a:xfrm>
                <a:off x="1945292" y="2234443"/>
                <a:ext cx="1551176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369858" y="874419"/>
                <a:ext cx="826345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6" name="Straight Arrow Connector 45"/>
              <p:cNvCxnSpPr/>
              <p:nvPr/>
            </p:nvCxnSpPr>
            <p:spPr>
              <a:xfrm>
                <a:off x="1187204" y="895486"/>
                <a:ext cx="0" cy="253126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2535682" y="272159"/>
                <a:ext cx="0" cy="371463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2535682" y="834552"/>
                <a:ext cx="0" cy="13329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1945052" y="968211"/>
                <a:ext cx="599100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0" name="Straight Arrow Connector 49"/>
              <p:cNvCxnSpPr/>
              <p:nvPr/>
            </p:nvCxnSpPr>
            <p:spPr>
              <a:xfrm>
                <a:off x="1953304" y="963746"/>
                <a:ext cx="0" cy="253126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51" name="TextBox 116"/>
              <p:cNvSpPr txBox="1"/>
              <p:nvPr/>
            </p:nvSpPr>
            <p:spPr>
              <a:xfrm>
                <a:off x="3120018" y="1115951"/>
                <a:ext cx="376451" cy="267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kern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CC</a:t>
                </a:r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52" name="TextBox 117"/>
              <p:cNvSpPr txBox="1"/>
              <p:nvPr/>
            </p:nvSpPr>
            <p:spPr>
              <a:xfrm>
                <a:off x="3127467" y="1633475"/>
                <a:ext cx="376451" cy="267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kern="1200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CT</a:t>
                </a:r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Box 118"/>
                  <p:cNvSpPr txBox="1"/>
                  <p:nvPr/>
                </p:nvSpPr>
                <p:spPr>
                  <a:xfrm>
                    <a:off x="1257903" y="913150"/>
                    <a:ext cx="169545" cy="21272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1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14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14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4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14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bSup>
                        </m:oMath>
                      </m:oMathPara>
                    </a14:m>
                    <a:endParaRPr lang="en-US" sz="12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3" name="TextBox 1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57903" y="913150"/>
                    <a:ext cx="169545" cy="21272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025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66" name="Straight Arrow Connector 65"/>
            <p:cNvCxnSpPr/>
            <p:nvPr/>
          </p:nvCxnSpPr>
          <p:spPr>
            <a:xfrm flipH="1">
              <a:off x="10892274" y="3240633"/>
              <a:ext cx="464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8" name="TextBox 49"/>
            <p:cNvSpPr txBox="1"/>
            <p:nvPr/>
          </p:nvSpPr>
          <p:spPr>
            <a:xfrm>
              <a:off x="9698787" y="1859007"/>
              <a:ext cx="1346124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kern="120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 (mole/s)</a:t>
              </a:r>
              <a:endPara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9" name="TextBox 49"/>
            <p:cNvSpPr txBox="1"/>
            <p:nvPr/>
          </p:nvSpPr>
          <p:spPr>
            <a:xfrm>
              <a:off x="11021423" y="2788444"/>
              <a:ext cx="1005264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kern="120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Set point</a:t>
              </a:r>
              <a:endPara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159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00"/>
              <p:cNvSpPr/>
              <p:nvPr/>
            </p:nvSpPr>
            <p:spPr>
              <a:xfrm>
                <a:off x="796120" y="339900"/>
                <a:ext cx="10190328" cy="4155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b="1" i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Solution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lvl="0" indent="-3429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lphaLcPeriod"/>
                </a:pPr>
                <a:r>
                  <a:rPr lang="en-US" i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Process</a:t>
                </a:r>
              </a:p>
              <a:p>
                <a:pPr marR="0" lvl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𝑉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𝑜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b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𝑑𝑡</m:t>
                        </m:r>
                      </m:den>
                    </m:f>
                  </m:oMath>
                </a14:m>
                <a:endParaRPr lang="en-US" sz="16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 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𝑜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𝑑𝑡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𝑜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</m:t>
                      </m:r>
                    </m:oMath>
                  </m:oMathPara>
                </a14:m>
                <a:endParaRPr lang="en-US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 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𝑜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……..(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But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𝑜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</m:d>
                      </m:num>
                      <m:den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𝑜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b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</m:d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sup>
                    </m:sSup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𝑜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𝐷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………..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1" name="Rectangle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120" y="339900"/>
                <a:ext cx="10190328" cy="4155368"/>
              </a:xfrm>
              <a:prstGeom prst="rect">
                <a:avLst/>
              </a:prstGeom>
              <a:blipFill>
                <a:blip r:embed="rId2"/>
                <a:stretch>
                  <a:fillRect l="-539" t="-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TextBox 2"/>
          <p:cNvSpPr txBox="1"/>
          <p:nvPr/>
        </p:nvSpPr>
        <p:spPr>
          <a:xfrm>
            <a:off x="10500998" y="3805416"/>
            <a:ext cx="592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kern="12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04" name="Straight Connector 103"/>
          <p:cNvCxnSpPr/>
          <p:nvPr/>
        </p:nvCxnSpPr>
        <p:spPr>
          <a:xfrm>
            <a:off x="8355762" y="2516375"/>
            <a:ext cx="0" cy="133083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05" name="Straight Connector 104"/>
          <p:cNvCxnSpPr/>
          <p:nvPr/>
        </p:nvCxnSpPr>
        <p:spPr>
          <a:xfrm>
            <a:off x="7089173" y="2483312"/>
            <a:ext cx="0" cy="1356234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06" name="Freeform 105"/>
          <p:cNvSpPr/>
          <p:nvPr/>
        </p:nvSpPr>
        <p:spPr>
          <a:xfrm>
            <a:off x="7097596" y="2737452"/>
            <a:ext cx="1241356" cy="59764"/>
          </a:xfrm>
          <a:custGeom>
            <a:avLst/>
            <a:gdLst>
              <a:gd name="connsiteX0" fmla="*/ 0 w 1258606"/>
              <a:gd name="connsiteY0" fmla="*/ 125260 h 160072"/>
              <a:gd name="connsiteX1" fmla="*/ 100208 w 1258606"/>
              <a:gd name="connsiteY1" fmla="*/ 0 h 160072"/>
              <a:gd name="connsiteX2" fmla="*/ 187890 w 1258606"/>
              <a:gd name="connsiteY2" fmla="*/ 125260 h 160072"/>
              <a:gd name="connsiteX3" fmla="*/ 338203 w 1258606"/>
              <a:gd name="connsiteY3" fmla="*/ 25052 h 160072"/>
              <a:gd name="connsiteX4" fmla="*/ 425885 w 1258606"/>
              <a:gd name="connsiteY4" fmla="*/ 87682 h 160072"/>
              <a:gd name="connsiteX5" fmla="*/ 425885 w 1258606"/>
              <a:gd name="connsiteY5" fmla="*/ 125260 h 160072"/>
              <a:gd name="connsiteX6" fmla="*/ 588723 w 1258606"/>
              <a:gd name="connsiteY6" fmla="*/ 25052 h 160072"/>
              <a:gd name="connsiteX7" fmla="*/ 713983 w 1258606"/>
              <a:gd name="connsiteY7" fmla="*/ 137786 h 160072"/>
              <a:gd name="connsiteX8" fmla="*/ 864296 w 1258606"/>
              <a:gd name="connsiteY8" fmla="*/ 37578 h 160072"/>
              <a:gd name="connsiteX9" fmla="*/ 989556 w 1258606"/>
              <a:gd name="connsiteY9" fmla="*/ 150312 h 160072"/>
              <a:gd name="connsiteX10" fmla="*/ 1127342 w 1258606"/>
              <a:gd name="connsiteY10" fmla="*/ 25052 h 160072"/>
              <a:gd name="connsiteX11" fmla="*/ 1252603 w 1258606"/>
              <a:gd name="connsiteY11" fmla="*/ 150312 h 160072"/>
              <a:gd name="connsiteX12" fmla="*/ 1240076 w 1258606"/>
              <a:gd name="connsiteY12" fmla="*/ 150312 h 160072"/>
              <a:gd name="connsiteX13" fmla="*/ 1252603 w 1258606"/>
              <a:gd name="connsiteY13" fmla="*/ 137786 h 16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58606" h="160072">
                <a:moveTo>
                  <a:pt x="0" y="125260"/>
                </a:moveTo>
                <a:cubicBezTo>
                  <a:pt x="34446" y="62630"/>
                  <a:pt x="68893" y="0"/>
                  <a:pt x="100208" y="0"/>
                </a:cubicBezTo>
                <a:cubicBezTo>
                  <a:pt x="131523" y="0"/>
                  <a:pt x="148224" y="121085"/>
                  <a:pt x="187890" y="125260"/>
                </a:cubicBezTo>
                <a:cubicBezTo>
                  <a:pt x="227556" y="129435"/>
                  <a:pt x="298537" y="31315"/>
                  <a:pt x="338203" y="25052"/>
                </a:cubicBezTo>
                <a:cubicBezTo>
                  <a:pt x="377869" y="18789"/>
                  <a:pt x="411271" y="70981"/>
                  <a:pt x="425885" y="87682"/>
                </a:cubicBezTo>
                <a:cubicBezTo>
                  <a:pt x="440499" y="104383"/>
                  <a:pt x="398745" y="135698"/>
                  <a:pt x="425885" y="125260"/>
                </a:cubicBezTo>
                <a:cubicBezTo>
                  <a:pt x="453025" y="114822"/>
                  <a:pt x="540707" y="22964"/>
                  <a:pt x="588723" y="25052"/>
                </a:cubicBezTo>
                <a:cubicBezTo>
                  <a:pt x="636739" y="27140"/>
                  <a:pt x="668054" y="135698"/>
                  <a:pt x="713983" y="137786"/>
                </a:cubicBezTo>
                <a:cubicBezTo>
                  <a:pt x="759912" y="139874"/>
                  <a:pt x="818367" y="35490"/>
                  <a:pt x="864296" y="37578"/>
                </a:cubicBezTo>
                <a:cubicBezTo>
                  <a:pt x="910225" y="39666"/>
                  <a:pt x="945715" y="152400"/>
                  <a:pt x="989556" y="150312"/>
                </a:cubicBezTo>
                <a:cubicBezTo>
                  <a:pt x="1033397" y="148224"/>
                  <a:pt x="1083501" y="25052"/>
                  <a:pt x="1127342" y="25052"/>
                </a:cubicBezTo>
                <a:cubicBezTo>
                  <a:pt x="1171183" y="25052"/>
                  <a:pt x="1252603" y="150312"/>
                  <a:pt x="1252603" y="150312"/>
                </a:cubicBezTo>
                <a:cubicBezTo>
                  <a:pt x="1271392" y="171189"/>
                  <a:pt x="1240076" y="152400"/>
                  <a:pt x="1240076" y="150312"/>
                </a:cubicBezTo>
                <a:cubicBezTo>
                  <a:pt x="1240076" y="148224"/>
                  <a:pt x="1246339" y="143005"/>
                  <a:pt x="1252603" y="137786"/>
                </a:cubicBezTo>
              </a:path>
            </a:pathLst>
          </a:cu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endParaRPr lang="en-US"/>
          </a:p>
        </p:txBody>
      </p:sp>
      <p:cxnSp>
        <p:nvCxnSpPr>
          <p:cNvPr id="107" name="Straight Connector 106"/>
          <p:cNvCxnSpPr/>
          <p:nvPr/>
        </p:nvCxnSpPr>
        <p:spPr>
          <a:xfrm>
            <a:off x="7203719" y="3359896"/>
            <a:ext cx="262775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08" name="Straight Connector 107"/>
          <p:cNvCxnSpPr/>
          <p:nvPr/>
        </p:nvCxnSpPr>
        <p:spPr>
          <a:xfrm>
            <a:off x="7568058" y="3090198"/>
            <a:ext cx="262775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09" name="Straight Connector 108"/>
          <p:cNvCxnSpPr/>
          <p:nvPr/>
        </p:nvCxnSpPr>
        <p:spPr>
          <a:xfrm>
            <a:off x="7157131" y="2891542"/>
            <a:ext cx="262775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0" name="Straight Connector 109"/>
          <p:cNvCxnSpPr/>
          <p:nvPr/>
        </p:nvCxnSpPr>
        <p:spPr>
          <a:xfrm>
            <a:off x="7232634" y="3652779"/>
            <a:ext cx="262775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1" name="Straight Connector 110"/>
          <p:cNvCxnSpPr/>
          <p:nvPr/>
        </p:nvCxnSpPr>
        <p:spPr>
          <a:xfrm>
            <a:off x="7994320" y="2891542"/>
            <a:ext cx="262775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2" name="Straight Connector 111"/>
          <p:cNvCxnSpPr/>
          <p:nvPr/>
        </p:nvCxnSpPr>
        <p:spPr>
          <a:xfrm>
            <a:off x="8072800" y="3458408"/>
            <a:ext cx="262775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3" name="Straight Connector 112"/>
          <p:cNvCxnSpPr/>
          <p:nvPr/>
        </p:nvCxnSpPr>
        <p:spPr>
          <a:xfrm>
            <a:off x="7645792" y="3669485"/>
            <a:ext cx="262775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4" name="Straight Connector 113"/>
          <p:cNvCxnSpPr/>
          <p:nvPr/>
        </p:nvCxnSpPr>
        <p:spPr>
          <a:xfrm>
            <a:off x="7203719" y="3108945"/>
            <a:ext cx="262775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5" name="Straight Connector 114"/>
          <p:cNvCxnSpPr/>
          <p:nvPr/>
        </p:nvCxnSpPr>
        <p:spPr>
          <a:xfrm>
            <a:off x="7974951" y="3021896"/>
            <a:ext cx="262775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grpSp>
        <p:nvGrpSpPr>
          <p:cNvPr id="116" name="Group 115"/>
          <p:cNvGrpSpPr/>
          <p:nvPr/>
        </p:nvGrpSpPr>
        <p:grpSpPr>
          <a:xfrm rot="1554962">
            <a:off x="7671066" y="2459943"/>
            <a:ext cx="483439" cy="1051555"/>
            <a:chOff x="1542035" y="1092585"/>
            <a:chExt cx="599162" cy="1440493"/>
          </a:xfrm>
        </p:grpSpPr>
        <p:sp>
          <p:nvSpPr>
            <p:cNvPr id="160" name="Oval 159"/>
            <p:cNvSpPr/>
            <p:nvPr/>
          </p:nvSpPr>
          <p:spPr>
            <a:xfrm>
              <a:off x="1836397" y="2397378"/>
              <a:ext cx="304800" cy="135699"/>
            </a:xfrm>
            <a:prstGeom prst="ellips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Oval 160"/>
            <p:cNvSpPr/>
            <p:nvPr/>
          </p:nvSpPr>
          <p:spPr>
            <a:xfrm>
              <a:off x="1542035" y="2397379"/>
              <a:ext cx="304800" cy="135699"/>
            </a:xfrm>
            <a:prstGeom prst="ellips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162" name="Straight Connector 161"/>
            <p:cNvCxnSpPr/>
            <p:nvPr/>
          </p:nvCxnSpPr>
          <p:spPr>
            <a:xfrm>
              <a:off x="1857273" y="1092585"/>
              <a:ext cx="0" cy="1372642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cxnSp>
        <p:nvCxnSpPr>
          <p:cNvPr id="117" name="Straight Connector 116"/>
          <p:cNvCxnSpPr/>
          <p:nvPr/>
        </p:nvCxnSpPr>
        <p:spPr>
          <a:xfrm>
            <a:off x="7383017" y="3454216"/>
            <a:ext cx="262775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8" name="Straight Connector 117"/>
          <p:cNvCxnSpPr/>
          <p:nvPr/>
        </p:nvCxnSpPr>
        <p:spPr>
          <a:xfrm>
            <a:off x="7589459" y="2872390"/>
            <a:ext cx="262775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9" name="Straight Connector 118"/>
          <p:cNvCxnSpPr/>
          <p:nvPr/>
        </p:nvCxnSpPr>
        <p:spPr>
          <a:xfrm>
            <a:off x="7925220" y="3359896"/>
            <a:ext cx="262775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20" name="TextBox 19"/>
          <p:cNvSpPr txBox="1"/>
          <p:nvPr/>
        </p:nvSpPr>
        <p:spPr>
          <a:xfrm>
            <a:off x="5891284" y="2248084"/>
            <a:ext cx="5928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en-US" sz="2400" kern="12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kern="12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Ci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" name="TextBox 20"/>
          <p:cNvSpPr txBox="1"/>
          <p:nvPr/>
        </p:nvSpPr>
        <p:spPr>
          <a:xfrm>
            <a:off x="10486032" y="3524004"/>
            <a:ext cx="353563" cy="368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" name="TextBox 21"/>
          <p:cNvSpPr txBox="1"/>
          <p:nvPr/>
        </p:nvSpPr>
        <p:spPr>
          <a:xfrm>
            <a:off x="7891270" y="2976152"/>
            <a:ext cx="414346" cy="408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kern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23" name="Straight Connector 122"/>
          <p:cNvCxnSpPr/>
          <p:nvPr/>
        </p:nvCxnSpPr>
        <p:spPr>
          <a:xfrm>
            <a:off x="7097596" y="3847206"/>
            <a:ext cx="1258164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24" name="TextBox 28"/>
          <p:cNvSpPr txBox="1"/>
          <p:nvPr/>
        </p:nvSpPr>
        <p:spPr>
          <a:xfrm>
            <a:off x="7659145" y="1952470"/>
            <a:ext cx="591503" cy="39866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1">
            <a:spAutoFit/>
          </a:bodyPr>
          <a:lstStyle/>
          <a:p>
            <a:endParaRPr lang="en-US"/>
          </a:p>
        </p:txBody>
      </p:sp>
      <p:cxnSp>
        <p:nvCxnSpPr>
          <p:cNvPr id="125" name="Straight Connector 124"/>
          <p:cNvCxnSpPr/>
          <p:nvPr/>
        </p:nvCxnSpPr>
        <p:spPr>
          <a:xfrm>
            <a:off x="7280095" y="3021470"/>
            <a:ext cx="262775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26" name="Straight Connector 125"/>
          <p:cNvCxnSpPr/>
          <p:nvPr/>
        </p:nvCxnSpPr>
        <p:spPr>
          <a:xfrm>
            <a:off x="7280095" y="3204279"/>
            <a:ext cx="262775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27" name="Straight Connector 126"/>
          <p:cNvCxnSpPr/>
          <p:nvPr/>
        </p:nvCxnSpPr>
        <p:spPr>
          <a:xfrm>
            <a:off x="8043252" y="3588161"/>
            <a:ext cx="262775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29" name="TextBox 47"/>
          <p:cNvSpPr txBox="1"/>
          <p:nvPr/>
        </p:nvSpPr>
        <p:spPr>
          <a:xfrm>
            <a:off x="6093512" y="1091930"/>
            <a:ext cx="12883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d=2 cm 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" name="TextBox 48"/>
          <p:cNvSpPr txBox="1"/>
          <p:nvPr/>
        </p:nvSpPr>
        <p:spPr>
          <a:xfrm>
            <a:off x="8961123" y="3567092"/>
            <a:ext cx="913372" cy="3684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d=3 cm 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" name="TextBox 49"/>
          <p:cNvSpPr txBox="1"/>
          <p:nvPr/>
        </p:nvSpPr>
        <p:spPr>
          <a:xfrm>
            <a:off x="8702179" y="950452"/>
            <a:ext cx="9776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Pure A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32" name="Group 131"/>
          <p:cNvGrpSpPr/>
          <p:nvPr/>
        </p:nvGrpSpPr>
        <p:grpSpPr>
          <a:xfrm>
            <a:off x="6052655" y="1396681"/>
            <a:ext cx="1152239" cy="693131"/>
            <a:chOff x="390995" y="199249"/>
            <a:chExt cx="2085725" cy="501695"/>
          </a:xfrm>
        </p:grpSpPr>
        <p:cxnSp>
          <p:nvCxnSpPr>
            <p:cNvPr id="153" name="Straight Arrow Connector 152"/>
            <p:cNvCxnSpPr/>
            <p:nvPr/>
          </p:nvCxnSpPr>
          <p:spPr>
            <a:xfrm>
              <a:off x="464949" y="529387"/>
              <a:ext cx="1895862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154" name="TextBox 84"/>
            <p:cNvSpPr txBox="1"/>
            <p:nvPr/>
          </p:nvSpPr>
          <p:spPr>
            <a:xfrm>
              <a:off x="638683" y="199249"/>
              <a:ext cx="1221824" cy="267326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1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6 m</a:t>
              </a:r>
              <a:endPara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55" name="Straight Connector 154"/>
            <p:cNvCxnSpPr/>
            <p:nvPr/>
          </p:nvCxnSpPr>
          <p:spPr>
            <a:xfrm>
              <a:off x="2476720" y="368441"/>
              <a:ext cx="0" cy="332503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6" name="Straight Connector 155"/>
            <p:cNvCxnSpPr/>
            <p:nvPr/>
          </p:nvCxnSpPr>
          <p:spPr>
            <a:xfrm>
              <a:off x="390995" y="323082"/>
              <a:ext cx="0" cy="332503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cxnSp>
        <p:nvCxnSpPr>
          <p:cNvPr id="133" name="Straight Arrow Connector 132"/>
          <p:cNvCxnSpPr/>
          <p:nvPr/>
        </p:nvCxnSpPr>
        <p:spPr>
          <a:xfrm flipV="1">
            <a:off x="8249327" y="4308642"/>
            <a:ext cx="2120423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134" name="TextBox 80"/>
          <p:cNvSpPr txBox="1"/>
          <p:nvPr/>
        </p:nvSpPr>
        <p:spPr>
          <a:xfrm>
            <a:off x="8984600" y="4112572"/>
            <a:ext cx="774708" cy="38269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1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 m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35" name="Straight Connector 134"/>
          <p:cNvCxnSpPr/>
          <p:nvPr/>
        </p:nvCxnSpPr>
        <p:spPr>
          <a:xfrm>
            <a:off x="10376812" y="4136005"/>
            <a:ext cx="0" cy="283473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36" name="Straight Connector 135"/>
          <p:cNvCxnSpPr/>
          <p:nvPr/>
        </p:nvCxnSpPr>
        <p:spPr>
          <a:xfrm>
            <a:off x="8249327" y="4188527"/>
            <a:ext cx="0" cy="283473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56"/>
              <p:cNvSpPr txBox="1"/>
              <p:nvPr/>
            </p:nvSpPr>
            <p:spPr>
              <a:xfrm>
                <a:off x="8462070" y="3494971"/>
                <a:ext cx="2946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𝑜</m:t>
                          </m:r>
                        </m:sub>
                        <m:sup>
                          <m:r>
                            <a:rPr lang="en-US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1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2070" y="3494971"/>
                <a:ext cx="294697" cy="276999"/>
              </a:xfrm>
              <a:prstGeom prst="rect">
                <a:avLst/>
              </a:prstGeom>
              <a:blipFill>
                <a:blip r:embed="rId3"/>
                <a:stretch>
                  <a:fillRect l="-16667" r="-4167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2" name="Straight Connector 141"/>
          <p:cNvCxnSpPr/>
          <p:nvPr/>
        </p:nvCxnSpPr>
        <p:spPr>
          <a:xfrm>
            <a:off x="8237724" y="3839548"/>
            <a:ext cx="0" cy="18415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43" name="Straight Arrow Connector 142"/>
          <p:cNvCxnSpPr/>
          <p:nvPr/>
        </p:nvCxnSpPr>
        <p:spPr>
          <a:xfrm>
            <a:off x="8238062" y="4037508"/>
            <a:ext cx="2181018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44" name="Straight Connector 143"/>
          <p:cNvCxnSpPr/>
          <p:nvPr/>
        </p:nvCxnSpPr>
        <p:spPr>
          <a:xfrm>
            <a:off x="6022936" y="2158530"/>
            <a:ext cx="1161876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45" name="Straight Arrow Connector 144"/>
          <p:cNvCxnSpPr/>
          <p:nvPr/>
        </p:nvCxnSpPr>
        <p:spPr>
          <a:xfrm>
            <a:off x="7172159" y="2187635"/>
            <a:ext cx="0" cy="349713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47" name="Straight Connector 146"/>
          <p:cNvCxnSpPr/>
          <p:nvPr/>
        </p:nvCxnSpPr>
        <p:spPr>
          <a:xfrm flipH="1">
            <a:off x="9068174" y="1461262"/>
            <a:ext cx="0" cy="826338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48" name="Straight Connector 147"/>
          <p:cNvCxnSpPr/>
          <p:nvPr/>
        </p:nvCxnSpPr>
        <p:spPr>
          <a:xfrm>
            <a:off x="8237724" y="2288111"/>
            <a:ext cx="842360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49" name="Straight Arrow Connector 148"/>
          <p:cNvCxnSpPr/>
          <p:nvPr/>
        </p:nvCxnSpPr>
        <p:spPr>
          <a:xfrm>
            <a:off x="8249327" y="2281942"/>
            <a:ext cx="0" cy="349713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TextBox 118"/>
              <p:cNvSpPr txBox="1"/>
              <p:nvPr/>
            </p:nvSpPr>
            <p:spPr>
              <a:xfrm>
                <a:off x="7271564" y="2212040"/>
                <a:ext cx="309444" cy="30796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2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2" name="Text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564" y="2212040"/>
                <a:ext cx="309444" cy="307969"/>
              </a:xfrm>
              <a:prstGeom prst="rect">
                <a:avLst/>
              </a:prstGeom>
              <a:blipFill>
                <a:blip r:embed="rId4"/>
                <a:stretch>
                  <a:fillRect l="-19608" r="-1961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4" name="TextBox 49"/>
          <p:cNvSpPr txBox="1"/>
          <p:nvPr/>
        </p:nvSpPr>
        <p:spPr>
          <a:xfrm>
            <a:off x="9096748" y="1380814"/>
            <a:ext cx="14042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(mole/s)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Rectangle 164"/>
              <p:cNvSpPr/>
              <p:nvPr/>
            </p:nvSpPr>
            <p:spPr>
              <a:xfrm>
                <a:off x="768473" y="4542082"/>
                <a:ext cx="3871766" cy="1228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……..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5" name="Rectangle 1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473" y="4542082"/>
                <a:ext cx="3871766" cy="12282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6" name="TextBox 165"/>
          <p:cNvSpPr txBox="1"/>
          <p:nvPr/>
        </p:nvSpPr>
        <p:spPr>
          <a:xfrm>
            <a:off x="914401" y="6005015"/>
            <a:ext cx="3425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Subs Eq. (3) and (2) in (1)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18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82884" y="111644"/>
                <a:ext cx="7260609" cy="525567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𝜏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𝐷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𝐷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𝐷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p>
                        </m:sSup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𝐷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𝜏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    </m:t>
                      </m:r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.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02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e>
                          </m:d>
                        </m:num>
                        <m:den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1000</m:t>
                              </m:r>
                            </m:den>
                          </m:f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27</m:t>
                      </m:r>
                    </m:oMath>
                  </m:oMathPara>
                </a14:m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.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03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1000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9</m:t>
                      </m:r>
                    </m:oMath>
                  </m:oMathPara>
                </a14:m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−(</m:t>
                            </m:r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27</m:t>
                            </m:r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num>
                      <m:den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num>
                      <m:den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84" y="111644"/>
                <a:ext cx="7260609" cy="525567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Group 68"/>
          <p:cNvGrpSpPr/>
          <p:nvPr/>
        </p:nvGrpSpPr>
        <p:grpSpPr>
          <a:xfrm>
            <a:off x="6307060" y="2412763"/>
            <a:ext cx="5545400" cy="3544819"/>
            <a:chOff x="6307060" y="2412763"/>
            <a:chExt cx="5545400" cy="3544819"/>
          </a:xfrm>
        </p:grpSpPr>
        <p:grpSp>
          <p:nvGrpSpPr>
            <p:cNvPr id="3" name="Group 2"/>
            <p:cNvGrpSpPr/>
            <p:nvPr/>
          </p:nvGrpSpPr>
          <p:grpSpPr>
            <a:xfrm>
              <a:off x="6307060" y="2412763"/>
              <a:ext cx="5202552" cy="3544819"/>
              <a:chOff x="276225" y="0"/>
              <a:chExt cx="3700144" cy="2565774"/>
            </a:xfrm>
          </p:grpSpPr>
          <p:sp>
            <p:nvSpPr>
              <p:cNvPr id="4" name="TextBox 2"/>
              <p:cNvSpPr txBox="1"/>
              <p:nvPr/>
            </p:nvSpPr>
            <p:spPr>
              <a:xfrm>
                <a:off x="3554729" y="2066452"/>
                <a:ext cx="421640" cy="267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</a:t>
                </a:r>
                <a:r>
                  <a:rPr lang="en-US" kern="1200" baseline="-25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</a:t>
                </a:r>
                <a:endParaRPr lang="en-US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5" name="Straight Connector 4"/>
              <p:cNvCxnSpPr/>
              <p:nvPr/>
            </p:nvCxnSpPr>
            <p:spPr>
              <a:xfrm>
                <a:off x="2029002" y="1133431"/>
                <a:ext cx="0" cy="963269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1128183" y="1109500"/>
                <a:ext cx="0" cy="981656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7" name="Freeform 6"/>
              <p:cNvSpPr/>
              <p:nvPr/>
            </p:nvSpPr>
            <p:spPr>
              <a:xfrm>
                <a:off x="1134174" y="1293449"/>
                <a:ext cx="882873" cy="43258"/>
              </a:xfrm>
              <a:custGeom>
                <a:avLst/>
                <a:gdLst>
                  <a:gd name="connsiteX0" fmla="*/ 0 w 1258606"/>
                  <a:gd name="connsiteY0" fmla="*/ 125260 h 160072"/>
                  <a:gd name="connsiteX1" fmla="*/ 100208 w 1258606"/>
                  <a:gd name="connsiteY1" fmla="*/ 0 h 160072"/>
                  <a:gd name="connsiteX2" fmla="*/ 187890 w 1258606"/>
                  <a:gd name="connsiteY2" fmla="*/ 125260 h 160072"/>
                  <a:gd name="connsiteX3" fmla="*/ 338203 w 1258606"/>
                  <a:gd name="connsiteY3" fmla="*/ 25052 h 160072"/>
                  <a:gd name="connsiteX4" fmla="*/ 425885 w 1258606"/>
                  <a:gd name="connsiteY4" fmla="*/ 87682 h 160072"/>
                  <a:gd name="connsiteX5" fmla="*/ 425885 w 1258606"/>
                  <a:gd name="connsiteY5" fmla="*/ 125260 h 160072"/>
                  <a:gd name="connsiteX6" fmla="*/ 588723 w 1258606"/>
                  <a:gd name="connsiteY6" fmla="*/ 25052 h 160072"/>
                  <a:gd name="connsiteX7" fmla="*/ 713983 w 1258606"/>
                  <a:gd name="connsiteY7" fmla="*/ 137786 h 160072"/>
                  <a:gd name="connsiteX8" fmla="*/ 864296 w 1258606"/>
                  <a:gd name="connsiteY8" fmla="*/ 37578 h 160072"/>
                  <a:gd name="connsiteX9" fmla="*/ 989556 w 1258606"/>
                  <a:gd name="connsiteY9" fmla="*/ 150312 h 160072"/>
                  <a:gd name="connsiteX10" fmla="*/ 1127342 w 1258606"/>
                  <a:gd name="connsiteY10" fmla="*/ 25052 h 160072"/>
                  <a:gd name="connsiteX11" fmla="*/ 1252603 w 1258606"/>
                  <a:gd name="connsiteY11" fmla="*/ 150312 h 160072"/>
                  <a:gd name="connsiteX12" fmla="*/ 1240076 w 1258606"/>
                  <a:gd name="connsiteY12" fmla="*/ 150312 h 160072"/>
                  <a:gd name="connsiteX13" fmla="*/ 1252603 w 1258606"/>
                  <a:gd name="connsiteY13" fmla="*/ 137786 h 160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58606" h="160072">
                    <a:moveTo>
                      <a:pt x="0" y="125260"/>
                    </a:moveTo>
                    <a:cubicBezTo>
                      <a:pt x="34446" y="62630"/>
                      <a:pt x="68893" y="0"/>
                      <a:pt x="100208" y="0"/>
                    </a:cubicBezTo>
                    <a:cubicBezTo>
                      <a:pt x="131523" y="0"/>
                      <a:pt x="148224" y="121085"/>
                      <a:pt x="187890" y="125260"/>
                    </a:cubicBezTo>
                    <a:cubicBezTo>
                      <a:pt x="227556" y="129435"/>
                      <a:pt x="298537" y="31315"/>
                      <a:pt x="338203" y="25052"/>
                    </a:cubicBezTo>
                    <a:cubicBezTo>
                      <a:pt x="377869" y="18789"/>
                      <a:pt x="411271" y="70981"/>
                      <a:pt x="425885" y="87682"/>
                    </a:cubicBezTo>
                    <a:cubicBezTo>
                      <a:pt x="440499" y="104383"/>
                      <a:pt x="398745" y="135698"/>
                      <a:pt x="425885" y="125260"/>
                    </a:cubicBezTo>
                    <a:cubicBezTo>
                      <a:pt x="453025" y="114822"/>
                      <a:pt x="540707" y="22964"/>
                      <a:pt x="588723" y="25052"/>
                    </a:cubicBezTo>
                    <a:cubicBezTo>
                      <a:pt x="636739" y="27140"/>
                      <a:pt x="668054" y="135698"/>
                      <a:pt x="713983" y="137786"/>
                    </a:cubicBezTo>
                    <a:cubicBezTo>
                      <a:pt x="759912" y="139874"/>
                      <a:pt x="818367" y="35490"/>
                      <a:pt x="864296" y="37578"/>
                    </a:cubicBezTo>
                    <a:cubicBezTo>
                      <a:pt x="910225" y="39666"/>
                      <a:pt x="945715" y="152400"/>
                      <a:pt x="989556" y="150312"/>
                    </a:cubicBezTo>
                    <a:cubicBezTo>
                      <a:pt x="1033397" y="148224"/>
                      <a:pt x="1083501" y="25052"/>
                      <a:pt x="1127342" y="25052"/>
                    </a:cubicBezTo>
                    <a:cubicBezTo>
                      <a:pt x="1171183" y="25052"/>
                      <a:pt x="1252603" y="150312"/>
                      <a:pt x="1252603" y="150312"/>
                    </a:cubicBezTo>
                    <a:cubicBezTo>
                      <a:pt x="1271392" y="171189"/>
                      <a:pt x="1240076" y="152400"/>
                      <a:pt x="1240076" y="150312"/>
                    </a:cubicBezTo>
                    <a:cubicBezTo>
                      <a:pt x="1240076" y="148224"/>
                      <a:pt x="1246339" y="143005"/>
                      <a:pt x="1252603" y="137786"/>
                    </a:cubicBezTo>
                  </a:path>
                </a:pathLst>
              </a:cu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1209650" y="1743980"/>
                <a:ext cx="186890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1468774" y="1548770"/>
                <a:ext cx="186890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176516" y="1404981"/>
                <a:ext cx="186890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1230215" y="1955972"/>
                <a:ext cx="186890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771939" y="1404981"/>
                <a:ext cx="186890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827755" y="1815284"/>
                <a:ext cx="186890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524060" y="1968064"/>
                <a:ext cx="186890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209650" y="1562339"/>
                <a:ext cx="186890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1758163" y="1499332"/>
                <a:ext cx="186890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7" name="Group 16"/>
              <p:cNvGrpSpPr/>
              <p:nvPr/>
            </p:nvGrpSpPr>
            <p:grpSpPr>
              <a:xfrm rot="1554962">
                <a:off x="1542035" y="1092585"/>
                <a:ext cx="343830" cy="761126"/>
                <a:chOff x="1542035" y="1092585"/>
                <a:chExt cx="599162" cy="1440493"/>
              </a:xfrm>
            </p:grpSpPr>
            <p:sp>
              <p:nvSpPr>
                <p:cNvPr id="61" name="Oval 60"/>
                <p:cNvSpPr/>
                <p:nvPr/>
              </p:nvSpPr>
              <p:spPr>
                <a:xfrm>
                  <a:off x="1836397" y="2397378"/>
                  <a:ext cx="304800" cy="135699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2" name="Oval 61"/>
                <p:cNvSpPr/>
                <p:nvPr/>
              </p:nvSpPr>
              <p:spPr>
                <a:xfrm>
                  <a:off x="1542035" y="2397379"/>
                  <a:ext cx="304800" cy="135699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1857273" y="1092585"/>
                  <a:ext cx="0" cy="1372642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8" name="Straight Connector 17"/>
              <p:cNvCxnSpPr/>
              <p:nvPr/>
            </p:nvCxnSpPr>
            <p:spPr>
              <a:xfrm>
                <a:off x="1337170" y="1812250"/>
                <a:ext cx="186890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1483995" y="1391118"/>
                <a:ext cx="186890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722794" y="1743980"/>
                <a:ext cx="186890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21" name="TextBox 19"/>
              <p:cNvSpPr txBox="1"/>
              <p:nvPr/>
            </p:nvSpPr>
            <p:spPr>
              <a:xfrm>
                <a:off x="276225" y="939239"/>
                <a:ext cx="421640" cy="512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</a:t>
                </a:r>
                <a:r>
                  <a:rPr lang="en-US" sz="2000" kern="1200" baseline="-25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</a:t>
                </a:r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 baseline="-25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Ci</a:t>
                </a:r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2" name="TextBox 20"/>
              <p:cNvSpPr txBox="1"/>
              <p:nvPr/>
            </p:nvSpPr>
            <p:spPr>
              <a:xfrm>
                <a:off x="3544085" y="1862763"/>
                <a:ext cx="251460" cy="266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</a:t>
                </a:r>
                <a:endParaRPr lang="en-US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3" name="TextBox 21"/>
              <p:cNvSpPr txBox="1"/>
              <p:nvPr/>
            </p:nvSpPr>
            <p:spPr>
              <a:xfrm>
                <a:off x="1698648" y="1466222"/>
                <a:ext cx="294690" cy="295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1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1134174" y="2096700"/>
                <a:ext cx="894827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25" name="TextBox 28"/>
              <p:cNvSpPr txBox="1"/>
              <p:nvPr/>
            </p:nvSpPr>
            <p:spPr>
              <a:xfrm>
                <a:off x="1533557" y="725271"/>
                <a:ext cx="420687" cy="288561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>
                <a:off x="1263970" y="1499024"/>
                <a:ext cx="186890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1263970" y="1631343"/>
                <a:ext cx="186890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806740" y="1909201"/>
                <a:ext cx="186890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29" name="Group 28"/>
              <p:cNvGrpSpPr/>
              <p:nvPr/>
            </p:nvGrpSpPr>
            <p:grpSpPr>
              <a:xfrm>
                <a:off x="2485587" y="653112"/>
                <a:ext cx="253753" cy="181440"/>
                <a:chOff x="2485590" y="653112"/>
                <a:chExt cx="818896" cy="255397"/>
              </a:xfrm>
            </p:grpSpPr>
            <p:sp>
              <p:nvSpPr>
                <p:cNvPr id="58" name="Flowchart: Collate 57"/>
                <p:cNvSpPr/>
                <p:nvPr/>
              </p:nvSpPr>
              <p:spPr>
                <a:xfrm>
                  <a:off x="2485590" y="653112"/>
                  <a:ext cx="325676" cy="255397"/>
                </a:xfrm>
                <a:prstGeom prst="flowChartCollat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1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9" name="Flowchart: Delay 58"/>
                <p:cNvSpPr/>
                <p:nvPr/>
              </p:nvSpPr>
              <p:spPr>
                <a:xfrm>
                  <a:off x="3187318" y="653113"/>
                  <a:ext cx="117168" cy="187434"/>
                </a:xfrm>
                <a:prstGeom prst="flowChartDelay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1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2647246" y="759962"/>
                  <a:ext cx="524517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30" name="TextBox 47"/>
              <p:cNvSpPr txBox="1"/>
              <p:nvPr/>
            </p:nvSpPr>
            <p:spPr>
              <a:xfrm>
                <a:off x="420053" y="102403"/>
                <a:ext cx="916305" cy="26732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d=2 cm </a:t>
                </a:r>
                <a:endParaRPr lang="en-US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1" name="TextBox 48"/>
              <p:cNvSpPr txBox="1"/>
              <p:nvPr/>
            </p:nvSpPr>
            <p:spPr>
              <a:xfrm>
                <a:off x="2459545" y="1893951"/>
                <a:ext cx="649605" cy="26670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d=3 cm </a:t>
                </a:r>
                <a:endParaRPr lang="en-US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2" name="TextBox 49"/>
              <p:cNvSpPr txBox="1"/>
              <p:nvPr/>
            </p:nvSpPr>
            <p:spPr>
              <a:xfrm>
                <a:off x="2275380" y="0"/>
                <a:ext cx="695325" cy="26732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Pure A</a:t>
                </a:r>
                <a:endParaRPr lang="en-US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grpSp>
            <p:nvGrpSpPr>
              <p:cNvPr id="33" name="Group 32"/>
              <p:cNvGrpSpPr/>
              <p:nvPr/>
            </p:nvGrpSpPr>
            <p:grpSpPr>
              <a:xfrm>
                <a:off x="390995" y="322985"/>
                <a:ext cx="819491" cy="501695"/>
                <a:chOff x="390995" y="199249"/>
                <a:chExt cx="2085725" cy="501695"/>
              </a:xfrm>
            </p:grpSpPr>
            <p:cxnSp>
              <p:nvCxnSpPr>
                <p:cNvPr id="54" name="Straight Arrow Connector 53"/>
                <p:cNvCxnSpPr/>
                <p:nvPr/>
              </p:nvCxnSpPr>
              <p:spPr>
                <a:xfrm>
                  <a:off x="464949" y="529387"/>
                  <a:ext cx="1895862" cy="0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  <a:headEnd type="triangle"/>
                  <a:tailEnd type="triangle"/>
                </a:ln>
                <a:effectLst/>
              </p:spPr>
            </p:cxnSp>
            <p:sp>
              <p:nvSpPr>
                <p:cNvPr id="55" name="TextBox 84"/>
                <p:cNvSpPr txBox="1"/>
                <p:nvPr/>
              </p:nvSpPr>
              <p:spPr>
                <a:xfrm>
                  <a:off x="638683" y="199249"/>
                  <a:ext cx="1221824" cy="267326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1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kern="12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6 m</a:t>
                  </a:r>
                  <a:endPara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2476720" y="368441"/>
                  <a:ext cx="0" cy="332503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390995" y="323082"/>
                  <a:ext cx="0" cy="332503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34" name="Straight Arrow Connector 33"/>
              <p:cNvCxnSpPr/>
              <p:nvPr/>
            </p:nvCxnSpPr>
            <p:spPr>
              <a:xfrm flipV="1">
                <a:off x="1953304" y="2430692"/>
                <a:ext cx="1508080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headEnd type="triangle"/>
                <a:tailEnd type="triangle"/>
              </a:ln>
              <a:effectLst/>
            </p:spPr>
          </p:cxnSp>
          <p:sp>
            <p:nvSpPr>
              <p:cNvPr id="35" name="TextBox 80"/>
              <p:cNvSpPr txBox="1"/>
              <p:nvPr/>
            </p:nvSpPr>
            <p:spPr>
              <a:xfrm>
                <a:off x="2476242" y="2288775"/>
                <a:ext cx="550985" cy="276999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9 m</a:t>
                </a:r>
                <a:endParaRPr lang="en-US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>
                <a:off x="3466406" y="2305736"/>
                <a:ext cx="0" cy="20518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1953304" y="2343752"/>
                <a:ext cx="0" cy="20518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2751735" y="719068"/>
                <a:ext cx="521869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3281554" y="725271"/>
                <a:ext cx="0" cy="1465234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0" name="Oval 39"/>
              <p:cNvSpPr/>
              <p:nvPr/>
            </p:nvSpPr>
            <p:spPr>
              <a:xfrm>
                <a:off x="3150929" y="1123099"/>
                <a:ext cx="268203" cy="268019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1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143976" y="1650401"/>
                <a:ext cx="275155" cy="274030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1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56"/>
                  <p:cNvSpPr txBox="1"/>
                  <p:nvPr/>
                </p:nvSpPr>
                <p:spPr>
                  <a:xfrm>
                    <a:off x="2104610" y="1841749"/>
                    <a:ext cx="209593" cy="20049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1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𝑜</m:t>
                              </m:r>
                            </m:sub>
                            <m:sup>
                              <m:r>
                                <a:rPr lang="en-US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bSup>
                        </m:oMath>
                      </m:oMathPara>
                    </a14:m>
                    <a:endParaRPr lang="en-US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2" name="TextBox 5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04610" y="1841749"/>
                    <a:ext cx="209593" cy="20049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6327" r="-2041" b="-1304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3" name="Straight Connector 42"/>
              <p:cNvCxnSpPr/>
              <p:nvPr/>
            </p:nvCxnSpPr>
            <p:spPr>
              <a:xfrm>
                <a:off x="1945052" y="2091157"/>
                <a:ext cx="0" cy="13329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4" name="Straight Arrow Connector 43"/>
              <p:cNvCxnSpPr/>
              <p:nvPr/>
            </p:nvCxnSpPr>
            <p:spPr>
              <a:xfrm>
                <a:off x="1945292" y="2234443"/>
                <a:ext cx="1551176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369858" y="874419"/>
                <a:ext cx="826345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6" name="Straight Arrow Connector 45"/>
              <p:cNvCxnSpPr/>
              <p:nvPr/>
            </p:nvCxnSpPr>
            <p:spPr>
              <a:xfrm>
                <a:off x="1187204" y="895486"/>
                <a:ext cx="0" cy="253126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2535682" y="272159"/>
                <a:ext cx="0" cy="371463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2535682" y="834552"/>
                <a:ext cx="0" cy="13329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1945052" y="968211"/>
                <a:ext cx="599100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0" name="Straight Arrow Connector 49"/>
              <p:cNvCxnSpPr/>
              <p:nvPr/>
            </p:nvCxnSpPr>
            <p:spPr>
              <a:xfrm>
                <a:off x="1953304" y="963746"/>
                <a:ext cx="0" cy="253126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51" name="TextBox 116"/>
              <p:cNvSpPr txBox="1"/>
              <p:nvPr/>
            </p:nvSpPr>
            <p:spPr>
              <a:xfrm>
                <a:off x="3120018" y="1115951"/>
                <a:ext cx="376451" cy="267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kern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CC</a:t>
                </a:r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52" name="TextBox 117"/>
              <p:cNvSpPr txBox="1"/>
              <p:nvPr/>
            </p:nvSpPr>
            <p:spPr>
              <a:xfrm>
                <a:off x="3127467" y="1633475"/>
                <a:ext cx="376451" cy="267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kern="1200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CT</a:t>
                </a:r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Box 118"/>
                  <p:cNvSpPr txBox="1"/>
                  <p:nvPr/>
                </p:nvSpPr>
                <p:spPr>
                  <a:xfrm>
                    <a:off x="1257903" y="913150"/>
                    <a:ext cx="169545" cy="21272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1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14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14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4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14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bSup>
                        </m:oMath>
                      </m:oMathPara>
                    </a14:m>
                    <a:endParaRPr lang="en-US" sz="12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3" name="TextBox 1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57903" y="913150"/>
                    <a:ext cx="169545" cy="21272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025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4" name="TextBox 49"/>
            <p:cNvSpPr txBox="1"/>
            <p:nvPr/>
          </p:nvSpPr>
          <p:spPr>
            <a:xfrm>
              <a:off x="9555407" y="2795207"/>
              <a:ext cx="1346124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kern="120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 (mole/s)</a:t>
              </a:r>
              <a:endPara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 flipH="1">
              <a:off x="10723104" y="4144813"/>
              <a:ext cx="53226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8" name="TextBox 49"/>
            <p:cNvSpPr txBox="1"/>
            <p:nvPr/>
          </p:nvSpPr>
          <p:spPr>
            <a:xfrm>
              <a:off x="10838125" y="3697786"/>
              <a:ext cx="10143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kern="120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Set point</a:t>
              </a:r>
              <a:endPara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382884" y="5569588"/>
                <a:ext cx="4124719" cy="6487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17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84" y="5569588"/>
                <a:ext cx="4124719" cy="6487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968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21197" y="949495"/>
                <a:ext cx="35836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,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  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75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197" y="949495"/>
                <a:ext cx="358361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/>
          <p:cNvGrpSpPr/>
          <p:nvPr/>
        </p:nvGrpSpPr>
        <p:grpSpPr>
          <a:xfrm>
            <a:off x="2813031" y="273160"/>
            <a:ext cx="9046873" cy="3423616"/>
            <a:chOff x="1666618" y="1729742"/>
            <a:chExt cx="9273036" cy="34236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3"/>
                <p:cNvSpPr txBox="1"/>
                <p:nvPr/>
              </p:nvSpPr>
              <p:spPr>
                <a:xfrm>
                  <a:off x="3741813" y="3408212"/>
                  <a:ext cx="1065314" cy="400111"/>
                </a:xfrm>
                <a:prstGeom prst="rect">
                  <a:avLst/>
                </a:prstGeom>
                <a:noFill/>
                <a:ln>
                  <a:solidFill>
                    <a:sysClr val="windowText" lastClr="000000"/>
                  </a:solidFill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kern="12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  <m:r>
                          <a:rPr lang="en-US" sz="2000" b="0" i="1" kern="12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2000" b="0" i="1" kern="12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75</m:t>
                        </m:r>
                      </m:oMath>
                    </m:oMathPara>
                  </a14:m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1813" y="3408212"/>
                  <a:ext cx="1065314" cy="40011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ysClr val="windowText" lastClr="00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" name="Group 5"/>
            <p:cNvGrpSpPr/>
            <p:nvPr/>
          </p:nvGrpSpPr>
          <p:grpSpPr>
            <a:xfrm>
              <a:off x="2852865" y="3395102"/>
              <a:ext cx="541522" cy="626447"/>
              <a:chOff x="755873" y="859698"/>
              <a:chExt cx="345056" cy="310740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755873" y="859887"/>
                <a:ext cx="345056" cy="310551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9" name="TextBox 32"/>
              <p:cNvSpPr txBox="1"/>
              <p:nvPr/>
            </p:nvSpPr>
            <p:spPr>
              <a:xfrm>
                <a:off x="813364" y="859698"/>
                <a:ext cx="229870" cy="2330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kern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∑</a:t>
                </a:r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8622338" y="3418598"/>
              <a:ext cx="541522" cy="626066"/>
              <a:chOff x="4163308" y="859887"/>
              <a:chExt cx="345056" cy="310551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4163308" y="859887"/>
                <a:ext cx="345056" cy="310551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7" name="TextBox 30"/>
              <p:cNvSpPr txBox="1"/>
              <p:nvPr/>
            </p:nvSpPr>
            <p:spPr>
              <a:xfrm>
                <a:off x="4228874" y="909448"/>
                <a:ext cx="229870" cy="2524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∑</a:t>
                </a:r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cxnSp>
          <p:nvCxnSpPr>
            <p:cNvPr id="8" name="Straight Arrow Connector 7"/>
            <p:cNvCxnSpPr/>
            <p:nvPr/>
          </p:nvCxnSpPr>
          <p:spPr>
            <a:xfrm>
              <a:off x="4815350" y="3708516"/>
              <a:ext cx="395482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>
            <a:xfrm>
              <a:off x="6360573" y="3721130"/>
              <a:ext cx="451979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>
            <a:xfrm>
              <a:off x="3402880" y="3708516"/>
              <a:ext cx="338985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1" name="Straight Arrow Connector 10"/>
            <p:cNvCxnSpPr/>
            <p:nvPr/>
          </p:nvCxnSpPr>
          <p:spPr>
            <a:xfrm>
              <a:off x="8214366" y="3662813"/>
              <a:ext cx="395482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3080487" y="4958963"/>
              <a:ext cx="2468880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>
            <a:xfrm flipH="1" flipV="1">
              <a:off x="5939510" y="4921590"/>
              <a:ext cx="3474720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>
            <a:xfrm>
              <a:off x="9414230" y="3683984"/>
              <a:ext cx="0" cy="1233783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>
            <a:xfrm>
              <a:off x="7989140" y="2089125"/>
              <a:ext cx="903959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>
            <a:xfrm>
              <a:off x="6257862" y="2086955"/>
              <a:ext cx="734467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>
            <a:xfrm>
              <a:off x="9163860" y="3683984"/>
              <a:ext cx="564974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>
            <a:xfrm rot="5400000">
              <a:off x="8271037" y="2742304"/>
              <a:ext cx="1306358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>
            <a:xfrm rot="16200000" flipV="1">
              <a:off x="2608746" y="4493290"/>
              <a:ext cx="943481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19533" y="3547777"/>
              <a:ext cx="861096" cy="319554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9045697" y="2976810"/>
              <a:ext cx="347797" cy="640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8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386516" y="3027602"/>
              <a:ext cx="346800" cy="640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80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648330" y="3119847"/>
              <a:ext cx="347797" cy="640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8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713456" y="3780017"/>
              <a:ext cx="347797" cy="640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80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_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5521375" y="1833947"/>
                  <a:ext cx="923804" cy="40011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1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2000" b="0" i="1" kern="12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m:rPr>
                          <m:sty m:val="p"/>
                        </m:rPr>
                        <a:rPr lang="en-US" sz="2000" kern="1200" baseline="-25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</m:t>
                      </m:r>
                      <m:r>
                        <a:rPr lang="en-US" sz="2000" i="1" kern="1200" baseline="-25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000" kern="12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(s)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1375" y="1833947"/>
                  <a:ext cx="923804" cy="400111"/>
                </a:xfrm>
                <a:prstGeom prst="rect">
                  <a:avLst/>
                </a:prstGeom>
                <a:blipFill>
                  <a:blip r:embed="rId5"/>
                  <a:stretch>
                    <a:fillRect t="-9091" b="-2575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10016847" y="3249490"/>
                  <a:ext cx="922807" cy="62855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1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2000" b="0" i="1" kern="12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sz="2000" i="1" kern="1200" baseline="-25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</m:t>
                      </m:r>
                      <m:r>
                        <a:rPr lang="en-US" sz="2000" i="1" kern="1200" baseline="-25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000" kern="12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(s)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16847" y="3249490"/>
                  <a:ext cx="922807" cy="628552"/>
                </a:xfrm>
                <a:prstGeom prst="rect">
                  <a:avLst/>
                </a:prstGeom>
                <a:blipFill>
                  <a:blip r:embed="rId6"/>
                  <a:stretch>
                    <a:fillRect t="-485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1666618" y="3100442"/>
                  <a:ext cx="1050366" cy="36933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1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b="0" i="1" kern="12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m:rPr>
                          <m:sty m:val="p"/>
                        </m:rPr>
                        <a:rPr lang="en-US" kern="1200" baseline="-25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sp</m:t>
                      </m:r>
                      <m:r>
                        <a:rPr lang="en-US" i="1" kern="1200" baseline="-25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kern="12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(s)</a:t>
                  </a:r>
                  <a:endPara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6618" y="3100442"/>
                  <a:ext cx="1050366" cy="369333"/>
                </a:xfrm>
                <a:prstGeom prst="rect">
                  <a:avLst/>
                </a:prstGeom>
                <a:blipFill>
                  <a:blip r:embed="rId7"/>
                  <a:stretch>
                    <a:fillRect t="-10000" b="-2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/>
                <p:nvPr/>
              </p:nvSpPr>
              <p:spPr>
                <a:xfrm>
                  <a:off x="6992329" y="1729742"/>
                  <a:ext cx="996811" cy="714427"/>
                </a:xfrm>
                <a:prstGeom prst="rect">
                  <a:avLst/>
                </a:prstGeom>
                <a:ln>
                  <a:solidFill>
                    <a:sysClr val="windowText" lastClr="000000"/>
                  </a:solidFill>
                </a:ln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i="1" kern="120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17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b="0" i="1" kern="120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en-US" sz="2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  <m:r>
                              <a:rPr lang="en-US" sz="2000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US" sz="2000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den>
                        </m:f>
                      </m:oMath>
                    </m:oMathPara>
                  </a14:m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2329" y="1729742"/>
                  <a:ext cx="996811" cy="71442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ysClr val="windowText" lastClr="00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6788742" y="3239845"/>
                  <a:ext cx="1318631" cy="764506"/>
                </a:xfrm>
                <a:prstGeom prst="rect">
                  <a:avLst/>
                </a:prstGeom>
                <a:ln>
                  <a:solidFill>
                    <a:sysClr val="windowText" lastClr="000000"/>
                  </a:solidFill>
                </a:ln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8742" y="3239845"/>
                  <a:ext cx="1318631" cy="76450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ysClr val="windowText" lastClr="00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5222371" y="3525595"/>
                  <a:ext cx="1060331" cy="363914"/>
                </a:xfrm>
                <a:prstGeom prst="rect">
                  <a:avLst/>
                </a:prstGeom>
                <a:ln>
                  <a:solidFill>
                    <a:sysClr val="windowText" lastClr="000000"/>
                  </a:solidFill>
                </a:ln>
              </p:spPr>
              <p:txBody>
                <a:bodyPr wrap="none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2371" y="3525595"/>
                  <a:ext cx="1060331" cy="36391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ysClr val="windowText" lastClr="00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5548056" y="4753247"/>
                  <a:ext cx="391453" cy="400111"/>
                </a:xfrm>
                <a:prstGeom prst="rect">
                  <a:avLst/>
                </a:prstGeom>
                <a:ln>
                  <a:solidFill>
                    <a:sysClr val="windowText" lastClr="000000"/>
                  </a:solidFill>
                </a:ln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kern="12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oMath>
                    </m:oMathPara>
                  </a14:m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8056" y="4753247"/>
                  <a:ext cx="391453" cy="40011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ysClr val="windowText" lastClr="00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6"/>
                <p:cNvSpPr txBox="1"/>
                <p:nvPr/>
              </p:nvSpPr>
              <p:spPr>
                <a:xfrm>
                  <a:off x="4148087" y="4583969"/>
                  <a:ext cx="1074283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1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1600" b="0" i="1" kern="12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m:rPr>
                          <m:sty m:val="p"/>
                        </m:rPr>
                        <a:rPr lang="en-US" sz="1600" kern="1200" baseline="-25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a:rPr lang="en-US" sz="1600" i="1" kern="1200" baseline="-25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1600" kern="12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(s)</a:t>
                  </a:r>
                  <a:endParaRPr lang="en-US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2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8087" y="4583969"/>
                  <a:ext cx="1074283" cy="338554"/>
                </a:xfrm>
                <a:prstGeom prst="rect">
                  <a:avLst/>
                </a:prstGeom>
                <a:blipFill>
                  <a:blip r:embed="rId12"/>
                  <a:stretch>
                    <a:fillRect t="-5357" b="-2142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7"/>
                <p:cNvSpPr txBox="1"/>
                <p:nvPr/>
              </p:nvSpPr>
              <p:spPr>
                <a:xfrm>
                  <a:off x="3191038" y="2976080"/>
                  <a:ext cx="703566" cy="46980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1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</m:oMath>
                  </a14:m>
                  <a:r>
                    <a:rPr lang="en-US" kern="12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(s)</a:t>
                  </a:r>
                  <a:endPara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3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1038" y="2976080"/>
                  <a:ext cx="703566" cy="469803"/>
                </a:xfrm>
                <a:prstGeom prst="rect">
                  <a:avLst/>
                </a:prstGeom>
                <a:blipFill>
                  <a:blip r:embed="rId13"/>
                  <a:stretch>
                    <a:fillRect t="-649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8"/>
                <p:cNvSpPr txBox="1"/>
                <p:nvPr/>
              </p:nvSpPr>
              <p:spPr>
                <a:xfrm>
                  <a:off x="4656315" y="2909397"/>
                  <a:ext cx="703566" cy="43065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1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16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</m:oMath>
                  </a14:m>
                  <a:r>
                    <a:rPr lang="en-US" sz="1600" kern="12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(s)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4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6315" y="2909397"/>
                  <a:ext cx="703566" cy="430653"/>
                </a:xfrm>
                <a:prstGeom prst="rect">
                  <a:avLst/>
                </a:prstGeom>
                <a:blipFill>
                  <a:blip r:embed="rId14"/>
                  <a:stretch>
                    <a:fillRect t="-422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9"/>
                <p:cNvSpPr txBox="1"/>
                <p:nvPr/>
              </p:nvSpPr>
              <p:spPr>
                <a:xfrm>
                  <a:off x="6202546" y="2950154"/>
                  <a:ext cx="703566" cy="36933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1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b="0" i="1" kern="12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a14:m>
                  <a:r>
                    <a:rPr lang="en-US" kern="12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(s)</a:t>
                  </a:r>
                  <a:endPara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5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2546" y="2950154"/>
                  <a:ext cx="703566" cy="369333"/>
                </a:xfrm>
                <a:prstGeom prst="rect">
                  <a:avLst/>
                </a:prstGeom>
                <a:blipFill>
                  <a:blip r:embed="rId15"/>
                  <a:stretch>
                    <a:fillRect t="-8197" b="-2459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521197" y="131725"/>
                <a:ext cx="4124719" cy="6487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17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197" y="131725"/>
                <a:ext cx="4124719" cy="64870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75028" y="3905312"/>
                <a:ext cx="9752392" cy="1703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a. Transfer function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17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 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75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17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 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32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028" y="3905312"/>
                <a:ext cx="9752392" cy="1703223"/>
              </a:xfrm>
              <a:prstGeom prst="rect">
                <a:avLst/>
              </a:prstGeom>
              <a:blipFill>
                <a:blip r:embed="rId17"/>
                <a:stretch>
                  <a:fillRect l="-1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2208302" y="5425804"/>
                <a:ext cx="5889496" cy="11978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𝑠𝑝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75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)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p>
                              </m:sSup>
                            </m:num>
                            <m:den>
                              <m:d>
                                <m:dPr>
                                  <m:begChr m:val="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den>
                          </m:f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 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75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)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p>
                              </m:sSup>
                            </m:num>
                            <m:den>
                              <m:d>
                                <m:dPr>
                                  <m:begChr m:val="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den>
                          </m:f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16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p>
                              </m:sSup>
                            </m:num>
                            <m:den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den>
                          </m:f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 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3214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p>
                              </m:sSup>
                            </m:num>
                            <m:den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den>
                          </m:f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302" y="5425804"/>
                <a:ext cx="5889496" cy="119789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825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8741" y="532263"/>
            <a:ext cx="586853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b. 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39261" y="2038930"/>
                <a:ext cx="8211403" cy="21131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.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17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den>
                          </m:f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 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32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.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9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den>
                          </m:f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[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.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17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den>
                          </m:f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 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32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.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9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den>
                          </m:f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]</m:t>
                      </m:r>
                    </m:oMath>
                  </m:oMathPara>
                </a14:m>
                <a:endParaRPr lang="en-US" sz="16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i="0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GB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GB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GB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515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61" y="2038930"/>
                <a:ext cx="8211403" cy="21131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68741" y="844940"/>
                <a:ext cx="2536528" cy="10816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17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 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741" y="844940"/>
                <a:ext cx="2536528" cy="10816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184011" y="1079363"/>
                <a:ext cx="2766335" cy="612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𝑠𝑡𝑒𝑝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𝑎𝑛𝑔𝑒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4011" y="1079363"/>
                <a:ext cx="2766335" cy="6127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62320" y="4513734"/>
                <a:ext cx="6044090" cy="11780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𝑠𝑝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p>
                              </m:sSup>
                            </m:num>
                            <m:den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den>
                          </m:f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 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3214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p>
                              </m:sSup>
                            </m:num>
                            <m:den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den>
                          </m:f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p>
                              </m:sSup>
                            </m:num>
                            <m:den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den>
                          </m:f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 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3214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p>
                              </m:sSup>
                            </m:num>
                            <m:den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den>
                          </m:f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320" y="4513734"/>
                <a:ext cx="6044090" cy="11780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99285" y="4720604"/>
            <a:ext cx="738912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 smtClean="0"/>
              <a:t>.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68741" y="5868783"/>
                <a:ext cx="3256469" cy="581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363</m:t>
                      </m:r>
                    </m:oMath>
                  </m:oMathPara>
                </a14:m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741" y="5868783"/>
                <a:ext cx="3256469" cy="5810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470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2028" y="422757"/>
            <a:ext cx="8453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Development of Block Diagram for closed system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802827" y="1060908"/>
            <a:ext cx="9879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the system shown below . We try to construct the block diagram for the CSTH and to find the transfer function ( Regulator and Servo)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886340" y="2189726"/>
            <a:ext cx="61345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main components of the  loop are :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Process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Measurement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Controller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Control Valve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933099" y="3630416"/>
            <a:ext cx="4682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Now we will discuss each components in details</a:t>
            </a:r>
            <a:endParaRPr lang="en-US" dirty="0"/>
          </a:p>
        </p:txBody>
      </p:sp>
      <p:grpSp>
        <p:nvGrpSpPr>
          <p:cNvPr id="94" name="Group 93"/>
          <p:cNvGrpSpPr/>
          <p:nvPr/>
        </p:nvGrpSpPr>
        <p:grpSpPr>
          <a:xfrm>
            <a:off x="4950230" y="2282891"/>
            <a:ext cx="6797134" cy="3733299"/>
            <a:chOff x="5100355" y="2342079"/>
            <a:chExt cx="6797134" cy="3733299"/>
          </a:xfrm>
        </p:grpSpPr>
        <p:grpSp>
          <p:nvGrpSpPr>
            <p:cNvPr id="3" name="Group 2"/>
            <p:cNvGrpSpPr/>
            <p:nvPr/>
          </p:nvGrpSpPr>
          <p:grpSpPr>
            <a:xfrm>
              <a:off x="5100355" y="2342079"/>
              <a:ext cx="6797134" cy="3733299"/>
              <a:chOff x="1187869" y="1409166"/>
              <a:chExt cx="6341735" cy="3733299"/>
            </a:xfrm>
          </p:grpSpPr>
          <p:cxnSp>
            <p:nvCxnSpPr>
              <p:cNvPr id="4" name="Straight Connector 3"/>
              <p:cNvCxnSpPr/>
              <p:nvPr/>
            </p:nvCxnSpPr>
            <p:spPr>
              <a:xfrm>
                <a:off x="4970362" y="2031462"/>
                <a:ext cx="0" cy="1057745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/>
              <p:cNvCxnSpPr/>
              <p:nvPr/>
            </p:nvCxnSpPr>
            <p:spPr>
              <a:xfrm>
                <a:off x="3997662" y="1995477"/>
                <a:ext cx="0" cy="1087589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 flipH="1" flipV="1">
                <a:off x="3991194" y="3083066"/>
                <a:ext cx="992078" cy="6141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" name="Freeform 6"/>
              <p:cNvSpPr/>
              <p:nvPr/>
            </p:nvSpPr>
            <p:spPr>
              <a:xfrm>
                <a:off x="4004132" y="2208748"/>
                <a:ext cx="953321" cy="47926"/>
              </a:xfrm>
              <a:custGeom>
                <a:avLst/>
                <a:gdLst>
                  <a:gd name="connsiteX0" fmla="*/ 0 w 1258606"/>
                  <a:gd name="connsiteY0" fmla="*/ 125260 h 160072"/>
                  <a:gd name="connsiteX1" fmla="*/ 100208 w 1258606"/>
                  <a:gd name="connsiteY1" fmla="*/ 0 h 160072"/>
                  <a:gd name="connsiteX2" fmla="*/ 187890 w 1258606"/>
                  <a:gd name="connsiteY2" fmla="*/ 125260 h 160072"/>
                  <a:gd name="connsiteX3" fmla="*/ 338203 w 1258606"/>
                  <a:gd name="connsiteY3" fmla="*/ 25052 h 160072"/>
                  <a:gd name="connsiteX4" fmla="*/ 425885 w 1258606"/>
                  <a:gd name="connsiteY4" fmla="*/ 87682 h 160072"/>
                  <a:gd name="connsiteX5" fmla="*/ 425885 w 1258606"/>
                  <a:gd name="connsiteY5" fmla="*/ 125260 h 160072"/>
                  <a:gd name="connsiteX6" fmla="*/ 588723 w 1258606"/>
                  <a:gd name="connsiteY6" fmla="*/ 25052 h 160072"/>
                  <a:gd name="connsiteX7" fmla="*/ 713983 w 1258606"/>
                  <a:gd name="connsiteY7" fmla="*/ 137786 h 160072"/>
                  <a:gd name="connsiteX8" fmla="*/ 864296 w 1258606"/>
                  <a:gd name="connsiteY8" fmla="*/ 37578 h 160072"/>
                  <a:gd name="connsiteX9" fmla="*/ 989556 w 1258606"/>
                  <a:gd name="connsiteY9" fmla="*/ 150312 h 160072"/>
                  <a:gd name="connsiteX10" fmla="*/ 1127342 w 1258606"/>
                  <a:gd name="connsiteY10" fmla="*/ 25052 h 160072"/>
                  <a:gd name="connsiteX11" fmla="*/ 1252603 w 1258606"/>
                  <a:gd name="connsiteY11" fmla="*/ 150312 h 160072"/>
                  <a:gd name="connsiteX12" fmla="*/ 1240076 w 1258606"/>
                  <a:gd name="connsiteY12" fmla="*/ 150312 h 160072"/>
                  <a:gd name="connsiteX13" fmla="*/ 1252603 w 1258606"/>
                  <a:gd name="connsiteY13" fmla="*/ 137786 h 160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58606" h="160072">
                    <a:moveTo>
                      <a:pt x="0" y="125260"/>
                    </a:moveTo>
                    <a:cubicBezTo>
                      <a:pt x="34446" y="62630"/>
                      <a:pt x="68893" y="0"/>
                      <a:pt x="100208" y="0"/>
                    </a:cubicBezTo>
                    <a:cubicBezTo>
                      <a:pt x="131523" y="0"/>
                      <a:pt x="148224" y="121085"/>
                      <a:pt x="187890" y="125260"/>
                    </a:cubicBezTo>
                    <a:cubicBezTo>
                      <a:pt x="227556" y="129435"/>
                      <a:pt x="298537" y="31315"/>
                      <a:pt x="338203" y="25052"/>
                    </a:cubicBezTo>
                    <a:cubicBezTo>
                      <a:pt x="377869" y="18789"/>
                      <a:pt x="411271" y="70981"/>
                      <a:pt x="425885" y="87682"/>
                    </a:cubicBezTo>
                    <a:cubicBezTo>
                      <a:pt x="440499" y="104383"/>
                      <a:pt x="398745" y="135698"/>
                      <a:pt x="425885" y="125260"/>
                    </a:cubicBezTo>
                    <a:cubicBezTo>
                      <a:pt x="453025" y="114822"/>
                      <a:pt x="540707" y="22964"/>
                      <a:pt x="588723" y="25052"/>
                    </a:cubicBezTo>
                    <a:cubicBezTo>
                      <a:pt x="636739" y="27140"/>
                      <a:pt x="668054" y="135698"/>
                      <a:pt x="713983" y="137786"/>
                    </a:cubicBezTo>
                    <a:cubicBezTo>
                      <a:pt x="759912" y="139874"/>
                      <a:pt x="818367" y="35490"/>
                      <a:pt x="864296" y="37578"/>
                    </a:cubicBezTo>
                    <a:cubicBezTo>
                      <a:pt x="910225" y="39666"/>
                      <a:pt x="945715" y="152400"/>
                      <a:pt x="989556" y="150312"/>
                    </a:cubicBezTo>
                    <a:cubicBezTo>
                      <a:pt x="1033397" y="148224"/>
                      <a:pt x="1083501" y="25052"/>
                      <a:pt x="1127342" y="25052"/>
                    </a:cubicBezTo>
                    <a:cubicBezTo>
                      <a:pt x="1171183" y="25052"/>
                      <a:pt x="1252603" y="150312"/>
                      <a:pt x="1252603" y="150312"/>
                    </a:cubicBezTo>
                    <a:cubicBezTo>
                      <a:pt x="1271392" y="171189"/>
                      <a:pt x="1240076" y="152400"/>
                      <a:pt x="1240076" y="150312"/>
                    </a:cubicBezTo>
                    <a:cubicBezTo>
                      <a:pt x="1240076" y="148224"/>
                      <a:pt x="1246339" y="143005"/>
                      <a:pt x="1252603" y="137786"/>
                    </a:cubicBezTo>
                  </a:path>
                </a:pathLst>
              </a:cu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4085631" y="2707897"/>
                <a:ext cx="20180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4186532" y="2613077"/>
                <a:ext cx="20180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4049853" y="2332316"/>
                <a:ext cx="20180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4045597" y="2545597"/>
                <a:ext cx="20180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4692786" y="2332316"/>
                <a:ext cx="20180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4312940" y="2670582"/>
                <a:ext cx="20180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4399975" y="2747779"/>
                <a:ext cx="20180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4085631" y="2465394"/>
                <a:ext cx="20180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4677911" y="2436849"/>
                <a:ext cx="20180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" name="Group 16"/>
              <p:cNvGrpSpPr/>
              <p:nvPr/>
            </p:nvGrpSpPr>
            <p:grpSpPr>
              <a:xfrm rot="1554962">
                <a:off x="4548740" y="1645762"/>
                <a:ext cx="371265" cy="984825"/>
                <a:chOff x="1505211" y="1252603"/>
                <a:chExt cx="599162" cy="1440493"/>
              </a:xfrm>
            </p:grpSpPr>
            <p:sp>
              <p:nvSpPr>
                <p:cNvPr id="86" name="Oval 85"/>
                <p:cNvSpPr/>
                <p:nvPr/>
              </p:nvSpPr>
              <p:spPr>
                <a:xfrm>
                  <a:off x="1799573" y="2557396"/>
                  <a:ext cx="304800" cy="135699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1505211" y="2557397"/>
                  <a:ext cx="304800" cy="135699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88" name="Straight Connector 87"/>
                <p:cNvCxnSpPr/>
                <p:nvPr/>
              </p:nvCxnSpPr>
              <p:spPr>
                <a:xfrm>
                  <a:off x="1820449" y="1252603"/>
                  <a:ext cx="0" cy="137264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 17"/>
              <p:cNvGrpSpPr/>
              <p:nvPr/>
            </p:nvGrpSpPr>
            <p:grpSpPr>
              <a:xfrm>
                <a:off x="3448731" y="1741689"/>
                <a:ext cx="680437" cy="351111"/>
                <a:chOff x="864296" y="1352811"/>
                <a:chExt cx="1098115" cy="513567"/>
              </a:xfrm>
            </p:grpSpPr>
            <p:cxnSp>
              <p:nvCxnSpPr>
                <p:cNvPr id="84" name="Straight Connector 83"/>
                <p:cNvCxnSpPr/>
                <p:nvPr/>
              </p:nvCxnSpPr>
              <p:spPr>
                <a:xfrm>
                  <a:off x="864296" y="1352811"/>
                  <a:ext cx="1098115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Arrow Connector 84"/>
                <p:cNvCxnSpPr/>
                <p:nvPr/>
              </p:nvCxnSpPr>
              <p:spPr>
                <a:xfrm>
                  <a:off x="1962411" y="1352811"/>
                  <a:ext cx="0" cy="513567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18"/>
              <p:cNvGrpSpPr/>
              <p:nvPr/>
            </p:nvGrpSpPr>
            <p:grpSpPr>
              <a:xfrm>
                <a:off x="4201204" y="2849818"/>
                <a:ext cx="616461" cy="124387"/>
                <a:chOff x="1505211" y="2016145"/>
                <a:chExt cx="1257842" cy="138332"/>
              </a:xfrm>
            </p:grpSpPr>
            <p:grpSp>
              <p:nvGrpSpPr>
                <p:cNvPr id="72" name="Group 71"/>
                <p:cNvGrpSpPr/>
                <p:nvPr/>
              </p:nvGrpSpPr>
              <p:grpSpPr>
                <a:xfrm>
                  <a:off x="1505211" y="2028096"/>
                  <a:ext cx="627346" cy="126381"/>
                  <a:chOff x="1505211" y="2028096"/>
                  <a:chExt cx="627346" cy="126381"/>
                </a:xfrm>
              </p:grpSpPr>
              <p:grpSp>
                <p:nvGrpSpPr>
                  <p:cNvPr id="79" name="Group 78"/>
                  <p:cNvGrpSpPr/>
                  <p:nvPr/>
                </p:nvGrpSpPr>
                <p:grpSpPr>
                  <a:xfrm>
                    <a:off x="1505211" y="2040047"/>
                    <a:ext cx="315238" cy="114430"/>
                    <a:chOff x="1505211" y="2040047"/>
                    <a:chExt cx="315238" cy="114430"/>
                  </a:xfrm>
                </p:grpSpPr>
                <p:cxnSp>
                  <p:nvCxnSpPr>
                    <p:cNvPr id="82" name="Straight Connector 81"/>
                    <p:cNvCxnSpPr/>
                    <p:nvPr/>
                  </p:nvCxnSpPr>
                  <p:spPr>
                    <a:xfrm flipV="1">
                      <a:off x="1505211" y="2040047"/>
                      <a:ext cx="162838" cy="11443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" name="Straight Connector 82"/>
                    <p:cNvCxnSpPr/>
                    <p:nvPr/>
                  </p:nvCxnSpPr>
                  <p:spPr>
                    <a:xfrm flipH="1" flipV="1">
                      <a:off x="1670551" y="2040047"/>
                      <a:ext cx="149898" cy="11443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80" name="Straight Connector 79"/>
                  <p:cNvCxnSpPr/>
                  <p:nvPr/>
                </p:nvCxnSpPr>
                <p:spPr>
                  <a:xfrm flipV="1">
                    <a:off x="1820092" y="2040047"/>
                    <a:ext cx="162838" cy="11443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Connector 80"/>
                  <p:cNvCxnSpPr/>
                  <p:nvPr/>
                </p:nvCxnSpPr>
                <p:spPr>
                  <a:xfrm flipH="1" flipV="1">
                    <a:off x="1982659" y="2028096"/>
                    <a:ext cx="149898" cy="11443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3" name="Group 72"/>
                <p:cNvGrpSpPr/>
                <p:nvPr/>
              </p:nvGrpSpPr>
              <p:grpSpPr>
                <a:xfrm>
                  <a:off x="2135707" y="2016145"/>
                  <a:ext cx="627346" cy="126381"/>
                  <a:chOff x="1505211" y="2028096"/>
                  <a:chExt cx="627346" cy="126381"/>
                </a:xfrm>
              </p:grpSpPr>
              <p:grpSp>
                <p:nvGrpSpPr>
                  <p:cNvPr id="74" name="Group 73"/>
                  <p:cNvGrpSpPr/>
                  <p:nvPr/>
                </p:nvGrpSpPr>
                <p:grpSpPr>
                  <a:xfrm>
                    <a:off x="1505211" y="2040047"/>
                    <a:ext cx="315238" cy="114430"/>
                    <a:chOff x="1505211" y="2040047"/>
                    <a:chExt cx="315238" cy="114430"/>
                  </a:xfrm>
                </p:grpSpPr>
                <p:cxnSp>
                  <p:nvCxnSpPr>
                    <p:cNvPr id="77" name="Straight Connector 76"/>
                    <p:cNvCxnSpPr/>
                    <p:nvPr/>
                  </p:nvCxnSpPr>
                  <p:spPr>
                    <a:xfrm flipV="1">
                      <a:off x="1505211" y="2040047"/>
                      <a:ext cx="162838" cy="11443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" name="Straight Connector 77"/>
                    <p:cNvCxnSpPr/>
                    <p:nvPr/>
                  </p:nvCxnSpPr>
                  <p:spPr>
                    <a:xfrm flipH="1" flipV="1">
                      <a:off x="1670551" y="2040047"/>
                      <a:ext cx="149898" cy="11443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75" name="Straight Connector 74"/>
                  <p:cNvCxnSpPr/>
                  <p:nvPr/>
                </p:nvCxnSpPr>
                <p:spPr>
                  <a:xfrm flipV="1">
                    <a:off x="1820092" y="2040047"/>
                    <a:ext cx="162838" cy="11443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flipH="1" flipV="1">
                    <a:off x="1982659" y="2028096"/>
                    <a:ext cx="149898" cy="11443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20" name="Straight Connector 19"/>
              <p:cNvCxnSpPr/>
              <p:nvPr/>
            </p:nvCxnSpPr>
            <p:spPr>
              <a:xfrm>
                <a:off x="4223327" y="2783534"/>
                <a:ext cx="20180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4381866" y="2316958"/>
                <a:ext cx="20180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4230219" y="2416492"/>
                <a:ext cx="20180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flipV="1">
                <a:off x="4201191" y="3214662"/>
                <a:ext cx="0" cy="41263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4201204" y="2964638"/>
                <a:ext cx="0" cy="500047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>
                <a:off x="4824353" y="2946996"/>
                <a:ext cx="0" cy="69599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2995900" y="1409166"/>
                <a:ext cx="40021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</a:p>
              <a:p>
                <a:r>
                  <a:rPr lang="en-US" sz="1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cp</a:t>
                </a:r>
                <a:endPara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1600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en-GB" sz="16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829425" y="3262096"/>
                <a:ext cx="85382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Steam in</a:t>
                </a:r>
                <a:endParaRPr lang="en-GB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5995405" y="2583106"/>
                <a:ext cx="40995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</a:p>
              <a:p>
                <a:r>
                  <a:rPr lang="en-US" sz="1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cp</a:t>
                </a:r>
                <a:endPara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16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4653479" y="2405404"/>
                <a:ext cx="31822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endParaRPr lang="en-GB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Right Arrow 29"/>
              <p:cNvSpPr/>
              <p:nvPr/>
            </p:nvSpPr>
            <p:spPr>
              <a:xfrm rot="16200000">
                <a:off x="4198241" y="3413819"/>
                <a:ext cx="566080" cy="66921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4337506" y="3709118"/>
                <a:ext cx="245651" cy="18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endPara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5748083" y="4075053"/>
                <a:ext cx="41649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1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endParaRPr lang="en-GB" sz="16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5173785" y="4803911"/>
                <a:ext cx="5742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16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</a:t>
                </a:r>
                <a:endParaRPr lang="en-GB" sz="16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939448" y="4072003"/>
                <a:ext cx="177023" cy="1893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endParaRPr lang="en-GB" sz="12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5" name="Straight Arrow Connector 34"/>
              <p:cNvCxnSpPr/>
              <p:nvPr/>
            </p:nvCxnSpPr>
            <p:spPr>
              <a:xfrm>
                <a:off x="4894588" y="2786545"/>
                <a:ext cx="1053643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6" name="Group 35"/>
              <p:cNvGrpSpPr/>
              <p:nvPr/>
            </p:nvGrpSpPr>
            <p:grpSpPr>
              <a:xfrm>
                <a:off x="2979694" y="3502858"/>
                <a:ext cx="366974" cy="356909"/>
                <a:chOff x="3569646" y="3569990"/>
                <a:chExt cx="291885" cy="233711"/>
              </a:xfrm>
              <a:solidFill>
                <a:schemeClr val="accent6">
                  <a:lumMod val="60000"/>
                  <a:lumOff val="40000"/>
                </a:schemeClr>
              </a:solidFill>
            </p:grpSpPr>
            <p:sp>
              <p:nvSpPr>
                <p:cNvPr id="69" name="Flowchart: Collate 68"/>
                <p:cNvSpPr/>
                <p:nvPr/>
              </p:nvSpPr>
              <p:spPr>
                <a:xfrm rot="5400000">
                  <a:off x="3658707" y="3480929"/>
                  <a:ext cx="113764" cy="291885"/>
                </a:xfrm>
                <a:prstGeom prst="flowChartCollate">
                  <a:avLst/>
                </a:prstGeom>
                <a:grp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1" anchor="ctr"/>
                <a:lstStyle/>
                <a:p>
                  <a:pPr algn="ctr"/>
                  <a:endParaRPr lang="ar-IQ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0" name="Flowchart: Delay 69"/>
                <p:cNvSpPr/>
                <p:nvPr/>
              </p:nvSpPr>
              <p:spPr>
                <a:xfrm rot="5400000">
                  <a:off x="3675042" y="3705578"/>
                  <a:ext cx="80104" cy="116142"/>
                </a:xfrm>
                <a:prstGeom prst="flowChartDelay">
                  <a:avLst/>
                </a:prstGeom>
                <a:grp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1" anchor="ctr"/>
                <a:lstStyle/>
                <a:p>
                  <a:pPr algn="ctr"/>
                  <a:endParaRPr lang="ar-IQ"/>
                </a:p>
              </p:txBody>
            </p:sp>
            <p:cxnSp>
              <p:nvCxnSpPr>
                <p:cNvPr id="71" name="Straight Connector 70"/>
                <p:cNvCxnSpPr>
                  <a:stCxn id="69" idx="1"/>
                  <a:endCxn id="70" idx="1"/>
                </p:cNvCxnSpPr>
                <p:nvPr/>
              </p:nvCxnSpPr>
              <p:spPr>
                <a:xfrm flipH="1">
                  <a:off x="3715094" y="3626872"/>
                  <a:ext cx="496" cy="96725"/>
                </a:xfrm>
                <a:prstGeom prst="line">
                  <a:avLst/>
                </a:prstGeom>
                <a:grpFill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7" name="Straight Arrow Connector 36"/>
              <p:cNvCxnSpPr/>
              <p:nvPr/>
            </p:nvCxnSpPr>
            <p:spPr>
              <a:xfrm flipV="1">
                <a:off x="3144219" y="3908893"/>
                <a:ext cx="0" cy="457200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>
                <a:off x="6003767" y="4622940"/>
                <a:ext cx="1131921" cy="307777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Comparator</a:t>
                </a:r>
                <a:endParaRPr lang="en-GB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9" name="Straight Arrow Connector 38"/>
              <p:cNvCxnSpPr/>
              <p:nvPr/>
            </p:nvCxnSpPr>
            <p:spPr>
              <a:xfrm flipV="1">
                <a:off x="5320288" y="4469408"/>
                <a:ext cx="1506" cy="336797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V="1">
                <a:off x="3362963" y="3607721"/>
                <a:ext cx="853136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flipH="1" flipV="1">
                <a:off x="4894588" y="4333449"/>
                <a:ext cx="401947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dash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2" name="TextBox 41"/>
              <p:cNvSpPr txBox="1"/>
              <p:nvPr/>
            </p:nvSpPr>
            <p:spPr>
              <a:xfrm>
                <a:off x="3042401" y="2599547"/>
                <a:ext cx="7637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Process</a:t>
                </a:r>
                <a:endParaRPr lang="en-GB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1187869" y="4153320"/>
                <a:ext cx="17559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Final control element</a:t>
                </a:r>
                <a:endParaRPr lang="en-GB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6325746" y="1798387"/>
                <a:ext cx="120385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Temperature measuring element</a:t>
                </a:r>
                <a:endParaRPr lang="en-GB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5207518" y="4172820"/>
                <a:ext cx="219013" cy="260852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5626077" y="2701967"/>
                <a:ext cx="126749" cy="155356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4004132" y="4095091"/>
                <a:ext cx="895325" cy="49244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Controller</a:t>
                </a:r>
              </a:p>
              <a:p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8" name="Group 47"/>
              <p:cNvGrpSpPr/>
              <p:nvPr/>
            </p:nvGrpSpPr>
            <p:grpSpPr>
              <a:xfrm>
                <a:off x="3708315" y="4300007"/>
                <a:ext cx="135041" cy="150152"/>
                <a:chOff x="1446281" y="3464685"/>
                <a:chExt cx="209086" cy="144476"/>
              </a:xfrm>
            </p:grpSpPr>
            <p:cxnSp>
              <p:nvCxnSpPr>
                <p:cNvPr id="67" name="Straight Connector 66"/>
                <p:cNvCxnSpPr/>
                <p:nvPr/>
              </p:nvCxnSpPr>
              <p:spPr>
                <a:xfrm flipH="1">
                  <a:off x="1446281" y="3464685"/>
                  <a:ext cx="174879" cy="105304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 flipH="1">
                  <a:off x="1480488" y="3503857"/>
                  <a:ext cx="174879" cy="105304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Straight Connector 48"/>
              <p:cNvCxnSpPr/>
              <p:nvPr/>
            </p:nvCxnSpPr>
            <p:spPr>
              <a:xfrm flipH="1">
                <a:off x="3146809" y="4375083"/>
                <a:ext cx="850853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50" name="Group 49"/>
              <p:cNvGrpSpPr/>
              <p:nvPr/>
            </p:nvGrpSpPr>
            <p:grpSpPr>
              <a:xfrm>
                <a:off x="3454478" y="4300007"/>
                <a:ext cx="135041" cy="150152"/>
                <a:chOff x="1446281" y="3464685"/>
                <a:chExt cx="209086" cy="144476"/>
              </a:xfrm>
            </p:grpSpPr>
            <p:cxnSp>
              <p:nvCxnSpPr>
                <p:cNvPr id="65" name="Straight Connector 64"/>
                <p:cNvCxnSpPr/>
                <p:nvPr/>
              </p:nvCxnSpPr>
              <p:spPr>
                <a:xfrm flipH="1">
                  <a:off x="1446281" y="3464685"/>
                  <a:ext cx="174879" cy="105304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 flipH="1">
                  <a:off x="1480488" y="3503857"/>
                  <a:ext cx="174879" cy="105304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 50"/>
              <p:cNvGrpSpPr/>
              <p:nvPr/>
            </p:nvGrpSpPr>
            <p:grpSpPr>
              <a:xfrm>
                <a:off x="3063704" y="4009339"/>
                <a:ext cx="135041" cy="150152"/>
                <a:chOff x="1446281" y="3464685"/>
                <a:chExt cx="209086" cy="144476"/>
              </a:xfrm>
            </p:grpSpPr>
            <p:cxnSp>
              <p:nvCxnSpPr>
                <p:cNvPr id="63" name="Straight Connector 62"/>
                <p:cNvCxnSpPr/>
                <p:nvPr/>
              </p:nvCxnSpPr>
              <p:spPr>
                <a:xfrm flipH="1">
                  <a:off x="1446281" y="3464685"/>
                  <a:ext cx="174879" cy="105304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 flipH="1">
                  <a:off x="1480488" y="3503857"/>
                  <a:ext cx="174879" cy="105304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Group 51"/>
              <p:cNvGrpSpPr/>
              <p:nvPr/>
            </p:nvGrpSpPr>
            <p:grpSpPr>
              <a:xfrm>
                <a:off x="3081929" y="4188695"/>
                <a:ext cx="135041" cy="150152"/>
                <a:chOff x="1446281" y="3464685"/>
                <a:chExt cx="209086" cy="144476"/>
              </a:xfrm>
            </p:grpSpPr>
            <p:cxnSp>
              <p:nvCxnSpPr>
                <p:cNvPr id="61" name="Straight Connector 60"/>
                <p:cNvCxnSpPr/>
                <p:nvPr/>
              </p:nvCxnSpPr>
              <p:spPr>
                <a:xfrm flipH="1">
                  <a:off x="1446281" y="3464685"/>
                  <a:ext cx="174879" cy="105304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flipH="1">
                  <a:off x="1480488" y="3503857"/>
                  <a:ext cx="174879" cy="105304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3" name="Straight Arrow Connector 52"/>
              <p:cNvCxnSpPr>
                <a:stCxn id="44" idx="1"/>
              </p:cNvCxnSpPr>
              <p:nvPr/>
            </p:nvCxnSpPr>
            <p:spPr>
              <a:xfrm flipH="1">
                <a:off x="5756938" y="2167719"/>
                <a:ext cx="568808" cy="45811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 flipH="1" flipV="1">
                <a:off x="5528221" y="4450159"/>
                <a:ext cx="412742" cy="26272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 flipV="1">
                <a:off x="2499212" y="3742461"/>
                <a:ext cx="395485" cy="37726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Box 55"/>
              <p:cNvSpPr txBox="1"/>
              <p:nvPr/>
            </p:nvSpPr>
            <p:spPr>
              <a:xfrm>
                <a:off x="1461495" y="4436942"/>
                <a:ext cx="1208715" cy="307777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sz="1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Control Valve</a:t>
                </a:r>
                <a:endParaRPr lang="en-GB" sz="1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57" name="Straight Connector 56"/>
              <p:cNvCxnSpPr/>
              <p:nvPr/>
            </p:nvCxnSpPr>
            <p:spPr>
              <a:xfrm>
                <a:off x="5689451" y="2862883"/>
                <a:ext cx="0" cy="146304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/>
              <p:nvPr/>
            </p:nvCxnSpPr>
            <p:spPr>
              <a:xfrm flipH="1">
                <a:off x="5408909" y="4325923"/>
                <a:ext cx="274320" cy="0"/>
              </a:xfrm>
              <a:prstGeom prst="straightConnector1">
                <a:avLst/>
              </a:prstGeom>
              <a:ln>
                <a:prstDash val="dash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 flipV="1">
                <a:off x="3651633" y="2496209"/>
                <a:ext cx="293839" cy="9857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Rectangle 59"/>
              <p:cNvSpPr/>
              <p:nvPr/>
            </p:nvSpPr>
            <p:spPr>
              <a:xfrm>
                <a:off x="3556077" y="4021137"/>
                <a:ext cx="177023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endParaRPr lang="en-GB" sz="12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93" name="Straight Arrow Connector 92"/>
            <p:cNvCxnSpPr/>
            <p:nvPr/>
          </p:nvCxnSpPr>
          <p:spPr>
            <a:xfrm>
              <a:off x="6297520" y="4540634"/>
              <a:ext cx="72333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9637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5051" y="435225"/>
            <a:ext cx="6096000" cy="151015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Example 2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For the liquid- level system shown in the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Figure below,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find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transfer function of the process.</a:t>
            </a:r>
            <a:endParaRPr lang="en-US" dirty="0"/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Sketch the signal flow block diagram.</a:t>
            </a:r>
            <a:endParaRPr lang="en-US" dirty="0"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05051" y="1945382"/>
                <a:ext cx="6096000" cy="117352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c. The 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T.F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𝑠𝑝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</m:d>
                      </m:den>
                    </m:f>
                  </m:oMath>
                </a14:m>
                <a:endParaRPr lang="en-US" dirty="0">
                  <a:effectLst/>
                </a:endParaRPr>
              </a:p>
              <a:p>
                <a:pPr lvl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d. The 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response of H if a unit step change occurs in set point and sketch it.</a:t>
                </a:r>
                <a:endParaRPr lang="en-US" dirty="0">
                  <a:effectLst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51" y="1945382"/>
                <a:ext cx="6096000" cy="1173526"/>
              </a:xfrm>
              <a:prstGeom prst="rect">
                <a:avLst/>
              </a:prstGeom>
              <a:blipFill>
                <a:blip r:embed="rId2"/>
                <a:stretch>
                  <a:fillRect l="-800" b="-6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05050" y="3520546"/>
                <a:ext cx="6269315" cy="6850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Given the following data: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GB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GB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GB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𝑞</m:t>
                    </m:r>
                    <m:r>
                      <a:rPr lang="en-GB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10</m:t>
                    </m:r>
                    <m:r>
                      <a:rPr lang="en-GB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𝑙𝑖𝑡</m:t>
                    </m:r>
                    <m:r>
                      <a:rPr lang="en-GB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GB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𝑚𝑖𝑛</m:t>
                    </m:r>
                  </m:oMath>
                </a14:m>
                <a:r>
                  <a:rPr lang="en-GB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GB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GB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𝑙𝑖𝑡</m:t>
                    </m:r>
                  </m:oMath>
                </a14:m>
                <a:r>
                  <a:rPr lang="en-GB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GB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GB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GB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GB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50" y="3520546"/>
                <a:ext cx="6269315" cy="685059"/>
              </a:xfrm>
              <a:prstGeom prst="rect">
                <a:avLst/>
              </a:prstGeom>
              <a:blipFill>
                <a:blip r:embed="rId3"/>
                <a:stretch>
                  <a:fillRect l="-777" t="-5357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/>
          <p:cNvGrpSpPr/>
          <p:nvPr/>
        </p:nvGrpSpPr>
        <p:grpSpPr>
          <a:xfrm>
            <a:off x="6445579" y="1185204"/>
            <a:ext cx="4992777" cy="2323631"/>
            <a:chOff x="6254511" y="288066"/>
            <a:chExt cx="4992777" cy="23236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0"/>
                <p:cNvSpPr txBox="1"/>
                <p:nvPr/>
              </p:nvSpPr>
              <p:spPr>
                <a:xfrm>
                  <a:off x="10850364" y="2075415"/>
                  <a:ext cx="396924" cy="48799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1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𝑜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2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50364" y="2075415"/>
                  <a:ext cx="396924" cy="48799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Straight Connector 32"/>
            <p:cNvCxnSpPr/>
            <p:nvPr/>
          </p:nvCxnSpPr>
          <p:spPr>
            <a:xfrm>
              <a:off x="8446063" y="2521068"/>
              <a:ext cx="118707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460010" y="1209788"/>
              <a:ext cx="0" cy="130192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9626163" y="1227379"/>
              <a:ext cx="0" cy="130192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Freeform 35"/>
            <p:cNvSpPr/>
            <p:nvPr/>
          </p:nvSpPr>
          <p:spPr>
            <a:xfrm>
              <a:off x="8446063" y="1479723"/>
              <a:ext cx="1187073" cy="130193"/>
            </a:xfrm>
            <a:custGeom>
              <a:avLst/>
              <a:gdLst>
                <a:gd name="connsiteX0" fmla="*/ 0 w 1884219"/>
                <a:gd name="connsiteY0" fmla="*/ 69663 h 166645"/>
                <a:gd name="connsiteX1" fmla="*/ 69273 w 1884219"/>
                <a:gd name="connsiteY1" fmla="*/ 28100 h 166645"/>
                <a:gd name="connsiteX2" fmla="*/ 110837 w 1884219"/>
                <a:gd name="connsiteY2" fmla="*/ 391 h 166645"/>
                <a:gd name="connsiteX3" fmla="*/ 166255 w 1884219"/>
                <a:gd name="connsiteY3" fmla="*/ 14245 h 166645"/>
                <a:gd name="connsiteX4" fmla="*/ 290946 w 1884219"/>
                <a:gd name="connsiteY4" fmla="*/ 111227 h 166645"/>
                <a:gd name="connsiteX5" fmla="*/ 332510 w 1884219"/>
                <a:gd name="connsiteY5" fmla="*/ 125081 h 166645"/>
                <a:gd name="connsiteX6" fmla="*/ 360219 w 1884219"/>
                <a:gd name="connsiteY6" fmla="*/ 152791 h 166645"/>
                <a:gd name="connsiteX7" fmla="*/ 471055 w 1884219"/>
                <a:gd name="connsiteY7" fmla="*/ 97372 h 166645"/>
                <a:gd name="connsiteX8" fmla="*/ 484910 w 1884219"/>
                <a:gd name="connsiteY8" fmla="*/ 55809 h 166645"/>
                <a:gd name="connsiteX9" fmla="*/ 568037 w 1884219"/>
                <a:gd name="connsiteY9" fmla="*/ 391 h 166645"/>
                <a:gd name="connsiteX10" fmla="*/ 609600 w 1884219"/>
                <a:gd name="connsiteY10" fmla="*/ 14245 h 166645"/>
                <a:gd name="connsiteX11" fmla="*/ 678873 w 1884219"/>
                <a:gd name="connsiteY11" fmla="*/ 83518 h 166645"/>
                <a:gd name="connsiteX12" fmla="*/ 692728 w 1884219"/>
                <a:gd name="connsiteY12" fmla="*/ 125081 h 166645"/>
                <a:gd name="connsiteX13" fmla="*/ 775855 w 1884219"/>
                <a:gd name="connsiteY13" fmla="*/ 166645 h 166645"/>
                <a:gd name="connsiteX14" fmla="*/ 900546 w 1884219"/>
                <a:gd name="connsiteY14" fmla="*/ 152791 h 166645"/>
                <a:gd name="connsiteX15" fmla="*/ 928255 w 1884219"/>
                <a:gd name="connsiteY15" fmla="*/ 125081 h 166645"/>
                <a:gd name="connsiteX16" fmla="*/ 969819 w 1884219"/>
                <a:gd name="connsiteY16" fmla="*/ 97372 h 166645"/>
                <a:gd name="connsiteX17" fmla="*/ 1066800 w 1884219"/>
                <a:gd name="connsiteY17" fmla="*/ 83518 h 166645"/>
                <a:gd name="connsiteX18" fmla="*/ 1149928 w 1884219"/>
                <a:gd name="connsiteY18" fmla="*/ 55809 h 166645"/>
                <a:gd name="connsiteX19" fmla="*/ 1191491 w 1884219"/>
                <a:gd name="connsiteY19" fmla="*/ 41954 h 166645"/>
                <a:gd name="connsiteX20" fmla="*/ 1316182 w 1884219"/>
                <a:gd name="connsiteY20" fmla="*/ 83518 h 166645"/>
                <a:gd name="connsiteX21" fmla="*/ 1343891 w 1884219"/>
                <a:gd name="connsiteY21" fmla="*/ 125081 h 166645"/>
                <a:gd name="connsiteX22" fmla="*/ 1427019 w 1884219"/>
                <a:gd name="connsiteY22" fmla="*/ 152791 h 166645"/>
                <a:gd name="connsiteX23" fmla="*/ 1468582 w 1884219"/>
                <a:gd name="connsiteY23" fmla="*/ 166645 h 166645"/>
                <a:gd name="connsiteX24" fmla="*/ 1510146 w 1884219"/>
                <a:gd name="connsiteY24" fmla="*/ 152791 h 166645"/>
                <a:gd name="connsiteX25" fmla="*/ 1620982 w 1884219"/>
                <a:gd name="connsiteY25" fmla="*/ 69663 h 166645"/>
                <a:gd name="connsiteX26" fmla="*/ 1704110 w 1884219"/>
                <a:gd name="connsiteY26" fmla="*/ 83518 h 166645"/>
                <a:gd name="connsiteX27" fmla="*/ 1745673 w 1884219"/>
                <a:gd name="connsiteY27" fmla="*/ 111227 h 166645"/>
                <a:gd name="connsiteX28" fmla="*/ 1787237 w 1884219"/>
                <a:gd name="connsiteY28" fmla="*/ 125081 h 166645"/>
                <a:gd name="connsiteX29" fmla="*/ 1842655 w 1884219"/>
                <a:gd name="connsiteY29" fmla="*/ 111227 h 166645"/>
                <a:gd name="connsiteX30" fmla="*/ 1870364 w 1884219"/>
                <a:gd name="connsiteY30" fmla="*/ 69663 h 166645"/>
                <a:gd name="connsiteX31" fmla="*/ 1884219 w 1884219"/>
                <a:gd name="connsiteY31" fmla="*/ 55809 h 16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84219" h="166645">
                  <a:moveTo>
                    <a:pt x="0" y="69663"/>
                  </a:moveTo>
                  <a:cubicBezTo>
                    <a:pt x="23091" y="55809"/>
                    <a:pt x="46438" y="42372"/>
                    <a:pt x="69273" y="28100"/>
                  </a:cubicBezTo>
                  <a:cubicBezTo>
                    <a:pt x="83393" y="19275"/>
                    <a:pt x="94353" y="2746"/>
                    <a:pt x="110837" y="391"/>
                  </a:cubicBezTo>
                  <a:cubicBezTo>
                    <a:pt x="129687" y="-2302"/>
                    <a:pt x="147782" y="9627"/>
                    <a:pt x="166255" y="14245"/>
                  </a:cubicBezTo>
                  <a:cubicBezTo>
                    <a:pt x="202116" y="50106"/>
                    <a:pt x="241232" y="94657"/>
                    <a:pt x="290946" y="111227"/>
                  </a:cubicBezTo>
                  <a:lnTo>
                    <a:pt x="332510" y="125081"/>
                  </a:lnTo>
                  <a:cubicBezTo>
                    <a:pt x="341746" y="134318"/>
                    <a:pt x="347257" y="151171"/>
                    <a:pt x="360219" y="152791"/>
                  </a:cubicBezTo>
                  <a:cubicBezTo>
                    <a:pt x="428923" y="161379"/>
                    <a:pt x="446049" y="147383"/>
                    <a:pt x="471055" y="97372"/>
                  </a:cubicBezTo>
                  <a:cubicBezTo>
                    <a:pt x="477586" y="84310"/>
                    <a:pt x="474583" y="66135"/>
                    <a:pt x="484910" y="55809"/>
                  </a:cubicBezTo>
                  <a:cubicBezTo>
                    <a:pt x="508458" y="32261"/>
                    <a:pt x="568037" y="391"/>
                    <a:pt x="568037" y="391"/>
                  </a:cubicBezTo>
                  <a:cubicBezTo>
                    <a:pt x="581891" y="5009"/>
                    <a:pt x="597917" y="5483"/>
                    <a:pt x="609600" y="14245"/>
                  </a:cubicBezTo>
                  <a:cubicBezTo>
                    <a:pt x="635724" y="33838"/>
                    <a:pt x="678873" y="83518"/>
                    <a:pt x="678873" y="83518"/>
                  </a:cubicBezTo>
                  <a:cubicBezTo>
                    <a:pt x="683491" y="97372"/>
                    <a:pt x="683605" y="113677"/>
                    <a:pt x="692728" y="125081"/>
                  </a:cubicBezTo>
                  <a:cubicBezTo>
                    <a:pt x="712263" y="149500"/>
                    <a:pt x="748472" y="157518"/>
                    <a:pt x="775855" y="166645"/>
                  </a:cubicBezTo>
                  <a:cubicBezTo>
                    <a:pt x="817419" y="162027"/>
                    <a:pt x="860200" y="163795"/>
                    <a:pt x="900546" y="152791"/>
                  </a:cubicBezTo>
                  <a:cubicBezTo>
                    <a:pt x="913148" y="149354"/>
                    <a:pt x="918055" y="133241"/>
                    <a:pt x="928255" y="125081"/>
                  </a:cubicBezTo>
                  <a:cubicBezTo>
                    <a:pt x="941257" y="114679"/>
                    <a:pt x="953870" y="102157"/>
                    <a:pt x="969819" y="97372"/>
                  </a:cubicBezTo>
                  <a:cubicBezTo>
                    <a:pt x="1001097" y="87989"/>
                    <a:pt x="1034473" y="88136"/>
                    <a:pt x="1066800" y="83518"/>
                  </a:cubicBezTo>
                  <a:lnTo>
                    <a:pt x="1149928" y="55809"/>
                  </a:lnTo>
                  <a:lnTo>
                    <a:pt x="1191491" y="41954"/>
                  </a:lnTo>
                  <a:cubicBezTo>
                    <a:pt x="1247223" y="51243"/>
                    <a:pt x="1277220" y="44556"/>
                    <a:pt x="1316182" y="83518"/>
                  </a:cubicBezTo>
                  <a:cubicBezTo>
                    <a:pt x="1327956" y="95292"/>
                    <a:pt x="1329771" y="116256"/>
                    <a:pt x="1343891" y="125081"/>
                  </a:cubicBezTo>
                  <a:cubicBezTo>
                    <a:pt x="1368660" y="140561"/>
                    <a:pt x="1399310" y="143554"/>
                    <a:pt x="1427019" y="152791"/>
                  </a:cubicBezTo>
                  <a:lnTo>
                    <a:pt x="1468582" y="166645"/>
                  </a:lnTo>
                  <a:cubicBezTo>
                    <a:pt x="1482437" y="162027"/>
                    <a:pt x="1498463" y="161553"/>
                    <a:pt x="1510146" y="152791"/>
                  </a:cubicBezTo>
                  <a:cubicBezTo>
                    <a:pt x="1637509" y="57270"/>
                    <a:pt x="1527079" y="100965"/>
                    <a:pt x="1620982" y="69663"/>
                  </a:cubicBezTo>
                  <a:cubicBezTo>
                    <a:pt x="1648691" y="74281"/>
                    <a:pt x="1677460" y="74635"/>
                    <a:pt x="1704110" y="83518"/>
                  </a:cubicBezTo>
                  <a:cubicBezTo>
                    <a:pt x="1719906" y="88784"/>
                    <a:pt x="1730780" y="103781"/>
                    <a:pt x="1745673" y="111227"/>
                  </a:cubicBezTo>
                  <a:cubicBezTo>
                    <a:pt x="1758735" y="117758"/>
                    <a:pt x="1773382" y="120463"/>
                    <a:pt x="1787237" y="125081"/>
                  </a:cubicBezTo>
                  <a:cubicBezTo>
                    <a:pt x="1805710" y="120463"/>
                    <a:pt x="1826812" y="121789"/>
                    <a:pt x="1842655" y="111227"/>
                  </a:cubicBezTo>
                  <a:cubicBezTo>
                    <a:pt x="1856510" y="101991"/>
                    <a:pt x="1860373" y="82984"/>
                    <a:pt x="1870364" y="69663"/>
                  </a:cubicBezTo>
                  <a:cubicBezTo>
                    <a:pt x="1874283" y="64438"/>
                    <a:pt x="1879601" y="60427"/>
                    <a:pt x="1884219" y="55809"/>
                  </a:cubicBez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cxnSp>
          <p:nvCxnSpPr>
            <p:cNvPr id="37" name="Straight Connector 36"/>
            <p:cNvCxnSpPr/>
            <p:nvPr/>
          </p:nvCxnSpPr>
          <p:spPr>
            <a:xfrm flipV="1">
              <a:off x="9617995" y="2523826"/>
              <a:ext cx="1032238" cy="4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H="1">
              <a:off x="8899920" y="483480"/>
              <a:ext cx="0" cy="9144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40"/>
                <p:cNvSpPr txBox="1"/>
                <p:nvPr/>
              </p:nvSpPr>
              <p:spPr>
                <a:xfrm>
                  <a:off x="6254511" y="288066"/>
                  <a:ext cx="428787" cy="48799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1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9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4511" y="288066"/>
                  <a:ext cx="428787" cy="48799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44"/>
                <p:cNvSpPr txBox="1"/>
                <p:nvPr/>
              </p:nvSpPr>
              <p:spPr>
                <a:xfrm>
                  <a:off x="8265896" y="1617047"/>
                  <a:ext cx="914018" cy="48799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1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𝐻</m:t>
                        </m:r>
                      </m:oMath>
                    </m:oMathPara>
                  </a14:m>
                  <a:endPara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0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65896" y="1617047"/>
                  <a:ext cx="914018" cy="48799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Flowchart: Collate 40"/>
            <p:cNvSpPr/>
            <p:nvPr/>
          </p:nvSpPr>
          <p:spPr>
            <a:xfrm rot="5400000">
              <a:off x="10003755" y="2281799"/>
              <a:ext cx="195289" cy="464507"/>
            </a:xfrm>
            <a:prstGeom prst="flowChartCollat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9212543" y="2047051"/>
              <a:ext cx="420594" cy="482256"/>
            </a:xfrm>
            <a:prstGeom prst="rect">
              <a:avLst/>
            </a:prstGeom>
          </p:spPr>
          <p:txBody>
            <a:bodyPr wrap="square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</a:t>
              </a:r>
              <a:endPara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6687261" y="488163"/>
              <a:ext cx="221931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/>
                <p:cNvSpPr/>
                <p:nvPr/>
              </p:nvSpPr>
              <p:spPr>
                <a:xfrm>
                  <a:off x="9826348" y="1965131"/>
                  <a:ext cx="498886" cy="487997"/>
                </a:xfrm>
                <a:prstGeom prst="rect">
                  <a:avLst/>
                </a:prstGeom>
              </p:spPr>
              <p:txBody>
                <a:bodyPr wrap="square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26348" y="1965131"/>
                  <a:ext cx="498886" cy="48799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Straight Arrow Connector 44"/>
            <p:cNvCxnSpPr/>
            <p:nvPr/>
          </p:nvCxnSpPr>
          <p:spPr>
            <a:xfrm flipH="1">
              <a:off x="9070471" y="1542201"/>
              <a:ext cx="0" cy="97644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7047926" y="1499821"/>
              <a:ext cx="361283" cy="39057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>
              <a:off x="10610645" y="2522587"/>
              <a:ext cx="41289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TextBox 5"/>
            <p:cNvSpPr txBox="1"/>
            <p:nvPr/>
          </p:nvSpPr>
          <p:spPr>
            <a:xfrm>
              <a:off x="7002064" y="1534008"/>
              <a:ext cx="543594" cy="429502"/>
            </a:xfrm>
            <a:prstGeom prst="rect">
              <a:avLst/>
            </a:prstGeom>
            <a:noFill/>
          </p:spPr>
          <p:txBody>
            <a:bodyPr wrap="square" rtlCol="1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LC</a:t>
              </a:r>
              <a:endPara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7819978" y="2067236"/>
              <a:ext cx="361283" cy="39057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0" name="TextBox 88"/>
            <p:cNvSpPr txBox="1"/>
            <p:nvPr/>
          </p:nvSpPr>
          <p:spPr>
            <a:xfrm>
              <a:off x="7790610" y="2058890"/>
              <a:ext cx="572321" cy="482256"/>
            </a:xfrm>
            <a:prstGeom prst="rect">
              <a:avLst/>
            </a:prstGeom>
            <a:noFill/>
          </p:spPr>
          <p:txBody>
            <a:bodyPr wrap="square" rtlCol="1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kern="120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LT</a:t>
              </a:r>
              <a:endPara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7094256" y="401437"/>
              <a:ext cx="309671" cy="260384"/>
              <a:chOff x="434381" y="205465"/>
              <a:chExt cx="252000" cy="171381"/>
            </a:xfrm>
          </p:grpSpPr>
          <p:sp>
            <p:nvSpPr>
              <p:cNvPr id="62" name="Flowchart: Collate 61"/>
              <p:cNvSpPr/>
              <p:nvPr/>
            </p:nvSpPr>
            <p:spPr>
              <a:xfrm rot="5400000">
                <a:off x="506381" y="133465"/>
                <a:ext cx="108000" cy="252000"/>
              </a:xfrm>
              <a:prstGeom prst="flowChartCollat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 flipH="1">
                <a:off x="558284" y="254601"/>
                <a:ext cx="0" cy="7200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4" name="Flowchart: Delay 63"/>
              <p:cNvSpPr/>
              <p:nvPr/>
            </p:nvSpPr>
            <p:spPr>
              <a:xfrm rot="5400000">
                <a:off x="525924" y="286846"/>
                <a:ext cx="72000" cy="108000"/>
              </a:xfrm>
              <a:prstGeom prst="flowChartDelay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cxnSp>
          <p:nvCxnSpPr>
            <p:cNvPr id="52" name="Straight Connector 51"/>
            <p:cNvCxnSpPr/>
            <p:nvPr/>
          </p:nvCxnSpPr>
          <p:spPr>
            <a:xfrm flipH="1">
              <a:off x="8181261" y="2262525"/>
              <a:ext cx="54864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7179898" y="2246228"/>
              <a:ext cx="54864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7224479" y="1909891"/>
              <a:ext cx="0" cy="36576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64" idx="3"/>
            </p:cNvCxnSpPr>
            <p:nvPr/>
          </p:nvCxnSpPr>
          <p:spPr>
            <a:xfrm flipH="1">
              <a:off x="7231936" y="661821"/>
              <a:ext cx="0" cy="81790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56" name="Group 55"/>
            <p:cNvGrpSpPr/>
            <p:nvPr/>
          </p:nvGrpSpPr>
          <p:grpSpPr>
            <a:xfrm>
              <a:off x="7140879" y="1152096"/>
              <a:ext cx="210008" cy="143400"/>
              <a:chOff x="5472752" y="1273728"/>
              <a:chExt cx="210008" cy="143400"/>
            </a:xfrm>
          </p:grpSpPr>
          <p:cxnSp>
            <p:nvCxnSpPr>
              <p:cNvPr id="60" name="Straight Connector 59"/>
              <p:cNvCxnSpPr/>
              <p:nvPr/>
            </p:nvCxnSpPr>
            <p:spPr>
              <a:xfrm flipH="1">
                <a:off x="5472752" y="1273728"/>
                <a:ext cx="150126" cy="10469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H="1">
                <a:off x="5532634" y="1312432"/>
                <a:ext cx="150126" cy="10469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56"/>
            <p:cNvGrpSpPr/>
            <p:nvPr/>
          </p:nvGrpSpPr>
          <p:grpSpPr>
            <a:xfrm>
              <a:off x="7126932" y="858239"/>
              <a:ext cx="210008" cy="143400"/>
              <a:chOff x="5472752" y="1273728"/>
              <a:chExt cx="210008" cy="143400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 flipH="1">
                <a:off x="5472752" y="1273728"/>
                <a:ext cx="150126" cy="10469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H="1">
                <a:off x="5532634" y="1312432"/>
                <a:ext cx="150126" cy="10469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03851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5862" y="896943"/>
                <a:ext cx="6096000" cy="453989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>
                  <a:lnSpc>
                    <a:spcPct val="115000"/>
                  </a:lnSpc>
                </a:pPr>
                <a:r>
                  <a:rPr lang="en-US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Material 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balance</a:t>
                </a:r>
                <a:endParaRPr lang="en-US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𝑑𝐻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𝑑𝐻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𝑑𝐻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𝐻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𝜏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𝑑𝐻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𝐻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   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  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𝜏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862" y="896943"/>
                <a:ext cx="6096000" cy="4539897"/>
              </a:xfrm>
              <a:prstGeom prst="rect">
                <a:avLst/>
              </a:prstGeom>
              <a:blipFill>
                <a:blip r:embed="rId2"/>
                <a:stretch>
                  <a:fillRect l="-900" t="-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723331" y="300251"/>
            <a:ext cx="668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5785" y="632307"/>
            <a:ext cx="1296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Process.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6317243" y="3155733"/>
            <a:ext cx="4790364" cy="2157850"/>
            <a:chOff x="6005016" y="1273728"/>
            <a:chExt cx="4790364" cy="21578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30"/>
                <p:cNvSpPr txBox="1"/>
                <p:nvPr/>
              </p:nvSpPr>
              <p:spPr>
                <a:xfrm>
                  <a:off x="10398456" y="2895296"/>
                  <a:ext cx="396924" cy="48799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1"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𝑜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98456" y="2895296"/>
                  <a:ext cx="396924" cy="48799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Connector 6"/>
            <p:cNvCxnSpPr/>
            <p:nvPr/>
          </p:nvCxnSpPr>
          <p:spPr>
            <a:xfrm>
              <a:off x="7994157" y="3340949"/>
              <a:ext cx="118707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008103" y="2029669"/>
              <a:ext cx="0" cy="130192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9174256" y="2047260"/>
              <a:ext cx="0" cy="130192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7994157" y="2299604"/>
              <a:ext cx="1187073" cy="130193"/>
            </a:xfrm>
            <a:custGeom>
              <a:avLst/>
              <a:gdLst>
                <a:gd name="connsiteX0" fmla="*/ 0 w 1884219"/>
                <a:gd name="connsiteY0" fmla="*/ 69663 h 166645"/>
                <a:gd name="connsiteX1" fmla="*/ 69273 w 1884219"/>
                <a:gd name="connsiteY1" fmla="*/ 28100 h 166645"/>
                <a:gd name="connsiteX2" fmla="*/ 110837 w 1884219"/>
                <a:gd name="connsiteY2" fmla="*/ 391 h 166645"/>
                <a:gd name="connsiteX3" fmla="*/ 166255 w 1884219"/>
                <a:gd name="connsiteY3" fmla="*/ 14245 h 166645"/>
                <a:gd name="connsiteX4" fmla="*/ 290946 w 1884219"/>
                <a:gd name="connsiteY4" fmla="*/ 111227 h 166645"/>
                <a:gd name="connsiteX5" fmla="*/ 332510 w 1884219"/>
                <a:gd name="connsiteY5" fmla="*/ 125081 h 166645"/>
                <a:gd name="connsiteX6" fmla="*/ 360219 w 1884219"/>
                <a:gd name="connsiteY6" fmla="*/ 152791 h 166645"/>
                <a:gd name="connsiteX7" fmla="*/ 471055 w 1884219"/>
                <a:gd name="connsiteY7" fmla="*/ 97372 h 166645"/>
                <a:gd name="connsiteX8" fmla="*/ 484910 w 1884219"/>
                <a:gd name="connsiteY8" fmla="*/ 55809 h 166645"/>
                <a:gd name="connsiteX9" fmla="*/ 568037 w 1884219"/>
                <a:gd name="connsiteY9" fmla="*/ 391 h 166645"/>
                <a:gd name="connsiteX10" fmla="*/ 609600 w 1884219"/>
                <a:gd name="connsiteY10" fmla="*/ 14245 h 166645"/>
                <a:gd name="connsiteX11" fmla="*/ 678873 w 1884219"/>
                <a:gd name="connsiteY11" fmla="*/ 83518 h 166645"/>
                <a:gd name="connsiteX12" fmla="*/ 692728 w 1884219"/>
                <a:gd name="connsiteY12" fmla="*/ 125081 h 166645"/>
                <a:gd name="connsiteX13" fmla="*/ 775855 w 1884219"/>
                <a:gd name="connsiteY13" fmla="*/ 166645 h 166645"/>
                <a:gd name="connsiteX14" fmla="*/ 900546 w 1884219"/>
                <a:gd name="connsiteY14" fmla="*/ 152791 h 166645"/>
                <a:gd name="connsiteX15" fmla="*/ 928255 w 1884219"/>
                <a:gd name="connsiteY15" fmla="*/ 125081 h 166645"/>
                <a:gd name="connsiteX16" fmla="*/ 969819 w 1884219"/>
                <a:gd name="connsiteY16" fmla="*/ 97372 h 166645"/>
                <a:gd name="connsiteX17" fmla="*/ 1066800 w 1884219"/>
                <a:gd name="connsiteY17" fmla="*/ 83518 h 166645"/>
                <a:gd name="connsiteX18" fmla="*/ 1149928 w 1884219"/>
                <a:gd name="connsiteY18" fmla="*/ 55809 h 166645"/>
                <a:gd name="connsiteX19" fmla="*/ 1191491 w 1884219"/>
                <a:gd name="connsiteY19" fmla="*/ 41954 h 166645"/>
                <a:gd name="connsiteX20" fmla="*/ 1316182 w 1884219"/>
                <a:gd name="connsiteY20" fmla="*/ 83518 h 166645"/>
                <a:gd name="connsiteX21" fmla="*/ 1343891 w 1884219"/>
                <a:gd name="connsiteY21" fmla="*/ 125081 h 166645"/>
                <a:gd name="connsiteX22" fmla="*/ 1427019 w 1884219"/>
                <a:gd name="connsiteY22" fmla="*/ 152791 h 166645"/>
                <a:gd name="connsiteX23" fmla="*/ 1468582 w 1884219"/>
                <a:gd name="connsiteY23" fmla="*/ 166645 h 166645"/>
                <a:gd name="connsiteX24" fmla="*/ 1510146 w 1884219"/>
                <a:gd name="connsiteY24" fmla="*/ 152791 h 166645"/>
                <a:gd name="connsiteX25" fmla="*/ 1620982 w 1884219"/>
                <a:gd name="connsiteY25" fmla="*/ 69663 h 166645"/>
                <a:gd name="connsiteX26" fmla="*/ 1704110 w 1884219"/>
                <a:gd name="connsiteY26" fmla="*/ 83518 h 166645"/>
                <a:gd name="connsiteX27" fmla="*/ 1745673 w 1884219"/>
                <a:gd name="connsiteY27" fmla="*/ 111227 h 166645"/>
                <a:gd name="connsiteX28" fmla="*/ 1787237 w 1884219"/>
                <a:gd name="connsiteY28" fmla="*/ 125081 h 166645"/>
                <a:gd name="connsiteX29" fmla="*/ 1842655 w 1884219"/>
                <a:gd name="connsiteY29" fmla="*/ 111227 h 166645"/>
                <a:gd name="connsiteX30" fmla="*/ 1870364 w 1884219"/>
                <a:gd name="connsiteY30" fmla="*/ 69663 h 166645"/>
                <a:gd name="connsiteX31" fmla="*/ 1884219 w 1884219"/>
                <a:gd name="connsiteY31" fmla="*/ 55809 h 16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84219" h="166645">
                  <a:moveTo>
                    <a:pt x="0" y="69663"/>
                  </a:moveTo>
                  <a:cubicBezTo>
                    <a:pt x="23091" y="55809"/>
                    <a:pt x="46438" y="42372"/>
                    <a:pt x="69273" y="28100"/>
                  </a:cubicBezTo>
                  <a:cubicBezTo>
                    <a:pt x="83393" y="19275"/>
                    <a:pt x="94353" y="2746"/>
                    <a:pt x="110837" y="391"/>
                  </a:cubicBezTo>
                  <a:cubicBezTo>
                    <a:pt x="129687" y="-2302"/>
                    <a:pt x="147782" y="9627"/>
                    <a:pt x="166255" y="14245"/>
                  </a:cubicBezTo>
                  <a:cubicBezTo>
                    <a:pt x="202116" y="50106"/>
                    <a:pt x="241232" y="94657"/>
                    <a:pt x="290946" y="111227"/>
                  </a:cubicBezTo>
                  <a:lnTo>
                    <a:pt x="332510" y="125081"/>
                  </a:lnTo>
                  <a:cubicBezTo>
                    <a:pt x="341746" y="134318"/>
                    <a:pt x="347257" y="151171"/>
                    <a:pt x="360219" y="152791"/>
                  </a:cubicBezTo>
                  <a:cubicBezTo>
                    <a:pt x="428923" y="161379"/>
                    <a:pt x="446049" y="147383"/>
                    <a:pt x="471055" y="97372"/>
                  </a:cubicBezTo>
                  <a:cubicBezTo>
                    <a:pt x="477586" y="84310"/>
                    <a:pt x="474583" y="66135"/>
                    <a:pt x="484910" y="55809"/>
                  </a:cubicBezTo>
                  <a:cubicBezTo>
                    <a:pt x="508458" y="32261"/>
                    <a:pt x="568037" y="391"/>
                    <a:pt x="568037" y="391"/>
                  </a:cubicBezTo>
                  <a:cubicBezTo>
                    <a:pt x="581891" y="5009"/>
                    <a:pt x="597917" y="5483"/>
                    <a:pt x="609600" y="14245"/>
                  </a:cubicBezTo>
                  <a:cubicBezTo>
                    <a:pt x="635724" y="33838"/>
                    <a:pt x="678873" y="83518"/>
                    <a:pt x="678873" y="83518"/>
                  </a:cubicBezTo>
                  <a:cubicBezTo>
                    <a:pt x="683491" y="97372"/>
                    <a:pt x="683605" y="113677"/>
                    <a:pt x="692728" y="125081"/>
                  </a:cubicBezTo>
                  <a:cubicBezTo>
                    <a:pt x="712263" y="149500"/>
                    <a:pt x="748472" y="157518"/>
                    <a:pt x="775855" y="166645"/>
                  </a:cubicBezTo>
                  <a:cubicBezTo>
                    <a:pt x="817419" y="162027"/>
                    <a:pt x="860200" y="163795"/>
                    <a:pt x="900546" y="152791"/>
                  </a:cubicBezTo>
                  <a:cubicBezTo>
                    <a:pt x="913148" y="149354"/>
                    <a:pt x="918055" y="133241"/>
                    <a:pt x="928255" y="125081"/>
                  </a:cubicBezTo>
                  <a:cubicBezTo>
                    <a:pt x="941257" y="114679"/>
                    <a:pt x="953870" y="102157"/>
                    <a:pt x="969819" y="97372"/>
                  </a:cubicBezTo>
                  <a:cubicBezTo>
                    <a:pt x="1001097" y="87989"/>
                    <a:pt x="1034473" y="88136"/>
                    <a:pt x="1066800" y="83518"/>
                  </a:cubicBezTo>
                  <a:lnTo>
                    <a:pt x="1149928" y="55809"/>
                  </a:lnTo>
                  <a:lnTo>
                    <a:pt x="1191491" y="41954"/>
                  </a:lnTo>
                  <a:cubicBezTo>
                    <a:pt x="1247223" y="51243"/>
                    <a:pt x="1277220" y="44556"/>
                    <a:pt x="1316182" y="83518"/>
                  </a:cubicBezTo>
                  <a:cubicBezTo>
                    <a:pt x="1327956" y="95292"/>
                    <a:pt x="1329771" y="116256"/>
                    <a:pt x="1343891" y="125081"/>
                  </a:cubicBezTo>
                  <a:cubicBezTo>
                    <a:pt x="1368660" y="140561"/>
                    <a:pt x="1399310" y="143554"/>
                    <a:pt x="1427019" y="152791"/>
                  </a:cubicBezTo>
                  <a:lnTo>
                    <a:pt x="1468582" y="166645"/>
                  </a:lnTo>
                  <a:cubicBezTo>
                    <a:pt x="1482437" y="162027"/>
                    <a:pt x="1498463" y="161553"/>
                    <a:pt x="1510146" y="152791"/>
                  </a:cubicBezTo>
                  <a:cubicBezTo>
                    <a:pt x="1637509" y="57270"/>
                    <a:pt x="1527079" y="100965"/>
                    <a:pt x="1620982" y="69663"/>
                  </a:cubicBezTo>
                  <a:cubicBezTo>
                    <a:pt x="1648691" y="74281"/>
                    <a:pt x="1677460" y="74635"/>
                    <a:pt x="1704110" y="83518"/>
                  </a:cubicBezTo>
                  <a:cubicBezTo>
                    <a:pt x="1719906" y="88784"/>
                    <a:pt x="1730780" y="103781"/>
                    <a:pt x="1745673" y="111227"/>
                  </a:cubicBezTo>
                  <a:cubicBezTo>
                    <a:pt x="1758735" y="117758"/>
                    <a:pt x="1773382" y="120463"/>
                    <a:pt x="1787237" y="125081"/>
                  </a:cubicBezTo>
                  <a:cubicBezTo>
                    <a:pt x="1805710" y="120463"/>
                    <a:pt x="1826812" y="121789"/>
                    <a:pt x="1842655" y="111227"/>
                  </a:cubicBezTo>
                  <a:cubicBezTo>
                    <a:pt x="1856510" y="101991"/>
                    <a:pt x="1860373" y="82984"/>
                    <a:pt x="1870364" y="69663"/>
                  </a:cubicBezTo>
                  <a:cubicBezTo>
                    <a:pt x="1874283" y="64438"/>
                    <a:pt x="1879601" y="60427"/>
                    <a:pt x="1884219" y="55809"/>
                  </a:cubicBez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9166088" y="3343707"/>
              <a:ext cx="1032237" cy="4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8190032" y="1713736"/>
              <a:ext cx="0" cy="58586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40"/>
                <p:cNvSpPr txBox="1"/>
                <p:nvPr/>
              </p:nvSpPr>
              <p:spPr>
                <a:xfrm>
                  <a:off x="6005016" y="1273728"/>
                  <a:ext cx="428787" cy="48799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1"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5016" y="1273728"/>
                  <a:ext cx="428787" cy="48799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44"/>
                <p:cNvSpPr txBox="1"/>
                <p:nvPr/>
              </p:nvSpPr>
              <p:spPr>
                <a:xfrm>
                  <a:off x="7720552" y="2600378"/>
                  <a:ext cx="914017" cy="48799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1"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𝐻</m:t>
                        </m:r>
                      </m:oMath>
                    </m:oMathPara>
                  </a14:m>
                  <a:endPara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20552" y="2600378"/>
                  <a:ext cx="914017" cy="48799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Flowchart: Collate 14"/>
            <p:cNvSpPr/>
            <p:nvPr/>
          </p:nvSpPr>
          <p:spPr>
            <a:xfrm rot="5400000">
              <a:off x="9551848" y="3101680"/>
              <a:ext cx="195289" cy="464507"/>
            </a:xfrm>
            <a:prstGeom prst="flowChartCollat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760636" y="2866932"/>
              <a:ext cx="420594" cy="482256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</a:t>
              </a:r>
              <a:endPara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6375034" y="1723879"/>
              <a:ext cx="18288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9374441" y="2785012"/>
                  <a:ext cx="498886" cy="487997"/>
                </a:xfrm>
                <a:prstGeom prst="rect">
                  <a:avLst/>
                </a:prstGeom>
              </p:spPr>
              <p:txBody>
                <a:bodyPr wrap="square"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74441" y="2785012"/>
                  <a:ext cx="498886" cy="48799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/>
            <p:cNvCxnSpPr/>
            <p:nvPr/>
          </p:nvCxnSpPr>
          <p:spPr>
            <a:xfrm flipH="1">
              <a:off x="8372904" y="2363820"/>
              <a:ext cx="0" cy="97644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10158738" y="3342468"/>
              <a:ext cx="41289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4" name="TextBox 73"/>
          <p:cNvSpPr txBox="1"/>
          <p:nvPr/>
        </p:nvSpPr>
        <p:spPr>
          <a:xfrm>
            <a:off x="6991251" y="55125"/>
            <a:ext cx="719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C.V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321461" y="5557720"/>
                <a:ext cx="2537040" cy="6767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461" y="5557720"/>
                <a:ext cx="2537040" cy="67672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5" name="Group 84"/>
          <p:cNvGrpSpPr/>
          <p:nvPr/>
        </p:nvGrpSpPr>
        <p:grpSpPr>
          <a:xfrm>
            <a:off x="2020664" y="4580540"/>
            <a:ext cx="4801041" cy="2220895"/>
            <a:chOff x="2020876" y="4553752"/>
            <a:chExt cx="4801041" cy="2220895"/>
          </a:xfrm>
        </p:grpSpPr>
        <p:cxnSp>
          <p:nvCxnSpPr>
            <p:cNvPr id="80" name="Straight Arrow Connector 79"/>
            <p:cNvCxnSpPr/>
            <p:nvPr/>
          </p:nvCxnSpPr>
          <p:spPr>
            <a:xfrm flipH="1" flipV="1">
              <a:off x="2020876" y="5150621"/>
              <a:ext cx="1646287" cy="4207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1" name="Cloud Callout 80"/>
            <p:cNvSpPr/>
            <p:nvPr/>
          </p:nvSpPr>
          <p:spPr>
            <a:xfrm rot="1693028">
              <a:off x="3864661" y="4553752"/>
              <a:ext cx="2957256" cy="2220895"/>
            </a:xfrm>
            <a:prstGeom prst="cloudCallou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4331519" y="4987059"/>
              <a:ext cx="2292188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There is only Process G</a:t>
              </a:r>
              <a:r>
                <a:rPr lang="en-US" sz="2000" baseline="-25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2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no load G</a:t>
              </a:r>
              <a:r>
                <a:rPr lang="en-US" sz="2000" baseline="-25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 </a:t>
              </a:r>
              <a:r>
                <a:rPr lang="en-US" sz="2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exist</a:t>
              </a:r>
            </a:p>
            <a:p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379524" y="288066"/>
            <a:ext cx="5867764" cy="2323631"/>
            <a:chOff x="5379524" y="288066"/>
            <a:chExt cx="5867764" cy="2323631"/>
          </a:xfrm>
        </p:grpSpPr>
        <p:grpSp>
          <p:nvGrpSpPr>
            <p:cNvPr id="73" name="Group 72"/>
            <p:cNvGrpSpPr/>
            <p:nvPr/>
          </p:nvGrpSpPr>
          <p:grpSpPr>
            <a:xfrm>
              <a:off x="6254511" y="288066"/>
              <a:ext cx="4992777" cy="2323631"/>
              <a:chOff x="6254511" y="288066"/>
              <a:chExt cx="4992777" cy="232363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0"/>
                  <p:cNvSpPr txBox="1"/>
                  <p:nvPr/>
                </p:nvSpPr>
                <p:spPr>
                  <a:xfrm>
                    <a:off x="10850364" y="2075415"/>
                    <a:ext cx="396924" cy="48799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1"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𝑜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3" name="TextBox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50364" y="2075415"/>
                    <a:ext cx="396924" cy="48799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4" name="Straight Connector 33"/>
              <p:cNvCxnSpPr/>
              <p:nvPr/>
            </p:nvCxnSpPr>
            <p:spPr>
              <a:xfrm>
                <a:off x="8446063" y="2521068"/>
                <a:ext cx="118707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8460010" y="1209788"/>
                <a:ext cx="0" cy="130192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9626163" y="1227379"/>
                <a:ext cx="0" cy="130192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7" name="Freeform 36"/>
              <p:cNvSpPr/>
              <p:nvPr/>
            </p:nvSpPr>
            <p:spPr>
              <a:xfrm>
                <a:off x="8446063" y="1479723"/>
                <a:ext cx="1187073" cy="130193"/>
              </a:xfrm>
              <a:custGeom>
                <a:avLst/>
                <a:gdLst>
                  <a:gd name="connsiteX0" fmla="*/ 0 w 1884219"/>
                  <a:gd name="connsiteY0" fmla="*/ 69663 h 166645"/>
                  <a:gd name="connsiteX1" fmla="*/ 69273 w 1884219"/>
                  <a:gd name="connsiteY1" fmla="*/ 28100 h 166645"/>
                  <a:gd name="connsiteX2" fmla="*/ 110837 w 1884219"/>
                  <a:gd name="connsiteY2" fmla="*/ 391 h 166645"/>
                  <a:gd name="connsiteX3" fmla="*/ 166255 w 1884219"/>
                  <a:gd name="connsiteY3" fmla="*/ 14245 h 166645"/>
                  <a:gd name="connsiteX4" fmla="*/ 290946 w 1884219"/>
                  <a:gd name="connsiteY4" fmla="*/ 111227 h 166645"/>
                  <a:gd name="connsiteX5" fmla="*/ 332510 w 1884219"/>
                  <a:gd name="connsiteY5" fmla="*/ 125081 h 166645"/>
                  <a:gd name="connsiteX6" fmla="*/ 360219 w 1884219"/>
                  <a:gd name="connsiteY6" fmla="*/ 152791 h 166645"/>
                  <a:gd name="connsiteX7" fmla="*/ 471055 w 1884219"/>
                  <a:gd name="connsiteY7" fmla="*/ 97372 h 166645"/>
                  <a:gd name="connsiteX8" fmla="*/ 484910 w 1884219"/>
                  <a:gd name="connsiteY8" fmla="*/ 55809 h 166645"/>
                  <a:gd name="connsiteX9" fmla="*/ 568037 w 1884219"/>
                  <a:gd name="connsiteY9" fmla="*/ 391 h 166645"/>
                  <a:gd name="connsiteX10" fmla="*/ 609600 w 1884219"/>
                  <a:gd name="connsiteY10" fmla="*/ 14245 h 166645"/>
                  <a:gd name="connsiteX11" fmla="*/ 678873 w 1884219"/>
                  <a:gd name="connsiteY11" fmla="*/ 83518 h 166645"/>
                  <a:gd name="connsiteX12" fmla="*/ 692728 w 1884219"/>
                  <a:gd name="connsiteY12" fmla="*/ 125081 h 166645"/>
                  <a:gd name="connsiteX13" fmla="*/ 775855 w 1884219"/>
                  <a:gd name="connsiteY13" fmla="*/ 166645 h 166645"/>
                  <a:gd name="connsiteX14" fmla="*/ 900546 w 1884219"/>
                  <a:gd name="connsiteY14" fmla="*/ 152791 h 166645"/>
                  <a:gd name="connsiteX15" fmla="*/ 928255 w 1884219"/>
                  <a:gd name="connsiteY15" fmla="*/ 125081 h 166645"/>
                  <a:gd name="connsiteX16" fmla="*/ 969819 w 1884219"/>
                  <a:gd name="connsiteY16" fmla="*/ 97372 h 166645"/>
                  <a:gd name="connsiteX17" fmla="*/ 1066800 w 1884219"/>
                  <a:gd name="connsiteY17" fmla="*/ 83518 h 166645"/>
                  <a:gd name="connsiteX18" fmla="*/ 1149928 w 1884219"/>
                  <a:gd name="connsiteY18" fmla="*/ 55809 h 166645"/>
                  <a:gd name="connsiteX19" fmla="*/ 1191491 w 1884219"/>
                  <a:gd name="connsiteY19" fmla="*/ 41954 h 166645"/>
                  <a:gd name="connsiteX20" fmla="*/ 1316182 w 1884219"/>
                  <a:gd name="connsiteY20" fmla="*/ 83518 h 166645"/>
                  <a:gd name="connsiteX21" fmla="*/ 1343891 w 1884219"/>
                  <a:gd name="connsiteY21" fmla="*/ 125081 h 166645"/>
                  <a:gd name="connsiteX22" fmla="*/ 1427019 w 1884219"/>
                  <a:gd name="connsiteY22" fmla="*/ 152791 h 166645"/>
                  <a:gd name="connsiteX23" fmla="*/ 1468582 w 1884219"/>
                  <a:gd name="connsiteY23" fmla="*/ 166645 h 166645"/>
                  <a:gd name="connsiteX24" fmla="*/ 1510146 w 1884219"/>
                  <a:gd name="connsiteY24" fmla="*/ 152791 h 166645"/>
                  <a:gd name="connsiteX25" fmla="*/ 1620982 w 1884219"/>
                  <a:gd name="connsiteY25" fmla="*/ 69663 h 166645"/>
                  <a:gd name="connsiteX26" fmla="*/ 1704110 w 1884219"/>
                  <a:gd name="connsiteY26" fmla="*/ 83518 h 166645"/>
                  <a:gd name="connsiteX27" fmla="*/ 1745673 w 1884219"/>
                  <a:gd name="connsiteY27" fmla="*/ 111227 h 166645"/>
                  <a:gd name="connsiteX28" fmla="*/ 1787237 w 1884219"/>
                  <a:gd name="connsiteY28" fmla="*/ 125081 h 166645"/>
                  <a:gd name="connsiteX29" fmla="*/ 1842655 w 1884219"/>
                  <a:gd name="connsiteY29" fmla="*/ 111227 h 166645"/>
                  <a:gd name="connsiteX30" fmla="*/ 1870364 w 1884219"/>
                  <a:gd name="connsiteY30" fmla="*/ 69663 h 166645"/>
                  <a:gd name="connsiteX31" fmla="*/ 1884219 w 1884219"/>
                  <a:gd name="connsiteY31" fmla="*/ 55809 h 166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84219" h="166645">
                    <a:moveTo>
                      <a:pt x="0" y="69663"/>
                    </a:moveTo>
                    <a:cubicBezTo>
                      <a:pt x="23091" y="55809"/>
                      <a:pt x="46438" y="42372"/>
                      <a:pt x="69273" y="28100"/>
                    </a:cubicBezTo>
                    <a:cubicBezTo>
                      <a:pt x="83393" y="19275"/>
                      <a:pt x="94353" y="2746"/>
                      <a:pt x="110837" y="391"/>
                    </a:cubicBezTo>
                    <a:cubicBezTo>
                      <a:pt x="129687" y="-2302"/>
                      <a:pt x="147782" y="9627"/>
                      <a:pt x="166255" y="14245"/>
                    </a:cubicBezTo>
                    <a:cubicBezTo>
                      <a:pt x="202116" y="50106"/>
                      <a:pt x="241232" y="94657"/>
                      <a:pt x="290946" y="111227"/>
                    </a:cubicBezTo>
                    <a:lnTo>
                      <a:pt x="332510" y="125081"/>
                    </a:lnTo>
                    <a:cubicBezTo>
                      <a:pt x="341746" y="134318"/>
                      <a:pt x="347257" y="151171"/>
                      <a:pt x="360219" y="152791"/>
                    </a:cubicBezTo>
                    <a:cubicBezTo>
                      <a:pt x="428923" y="161379"/>
                      <a:pt x="446049" y="147383"/>
                      <a:pt x="471055" y="97372"/>
                    </a:cubicBezTo>
                    <a:cubicBezTo>
                      <a:pt x="477586" y="84310"/>
                      <a:pt x="474583" y="66135"/>
                      <a:pt x="484910" y="55809"/>
                    </a:cubicBezTo>
                    <a:cubicBezTo>
                      <a:pt x="508458" y="32261"/>
                      <a:pt x="568037" y="391"/>
                      <a:pt x="568037" y="391"/>
                    </a:cubicBezTo>
                    <a:cubicBezTo>
                      <a:pt x="581891" y="5009"/>
                      <a:pt x="597917" y="5483"/>
                      <a:pt x="609600" y="14245"/>
                    </a:cubicBezTo>
                    <a:cubicBezTo>
                      <a:pt x="635724" y="33838"/>
                      <a:pt x="678873" y="83518"/>
                      <a:pt x="678873" y="83518"/>
                    </a:cubicBezTo>
                    <a:cubicBezTo>
                      <a:pt x="683491" y="97372"/>
                      <a:pt x="683605" y="113677"/>
                      <a:pt x="692728" y="125081"/>
                    </a:cubicBezTo>
                    <a:cubicBezTo>
                      <a:pt x="712263" y="149500"/>
                      <a:pt x="748472" y="157518"/>
                      <a:pt x="775855" y="166645"/>
                    </a:cubicBezTo>
                    <a:cubicBezTo>
                      <a:pt x="817419" y="162027"/>
                      <a:pt x="860200" y="163795"/>
                      <a:pt x="900546" y="152791"/>
                    </a:cubicBezTo>
                    <a:cubicBezTo>
                      <a:pt x="913148" y="149354"/>
                      <a:pt x="918055" y="133241"/>
                      <a:pt x="928255" y="125081"/>
                    </a:cubicBezTo>
                    <a:cubicBezTo>
                      <a:pt x="941257" y="114679"/>
                      <a:pt x="953870" y="102157"/>
                      <a:pt x="969819" y="97372"/>
                    </a:cubicBezTo>
                    <a:cubicBezTo>
                      <a:pt x="1001097" y="87989"/>
                      <a:pt x="1034473" y="88136"/>
                      <a:pt x="1066800" y="83518"/>
                    </a:cubicBezTo>
                    <a:lnTo>
                      <a:pt x="1149928" y="55809"/>
                    </a:lnTo>
                    <a:lnTo>
                      <a:pt x="1191491" y="41954"/>
                    </a:lnTo>
                    <a:cubicBezTo>
                      <a:pt x="1247223" y="51243"/>
                      <a:pt x="1277220" y="44556"/>
                      <a:pt x="1316182" y="83518"/>
                    </a:cubicBezTo>
                    <a:cubicBezTo>
                      <a:pt x="1327956" y="95292"/>
                      <a:pt x="1329771" y="116256"/>
                      <a:pt x="1343891" y="125081"/>
                    </a:cubicBezTo>
                    <a:cubicBezTo>
                      <a:pt x="1368660" y="140561"/>
                      <a:pt x="1399310" y="143554"/>
                      <a:pt x="1427019" y="152791"/>
                    </a:cubicBezTo>
                    <a:lnTo>
                      <a:pt x="1468582" y="166645"/>
                    </a:lnTo>
                    <a:cubicBezTo>
                      <a:pt x="1482437" y="162027"/>
                      <a:pt x="1498463" y="161553"/>
                      <a:pt x="1510146" y="152791"/>
                    </a:cubicBezTo>
                    <a:cubicBezTo>
                      <a:pt x="1637509" y="57270"/>
                      <a:pt x="1527079" y="100965"/>
                      <a:pt x="1620982" y="69663"/>
                    </a:cubicBezTo>
                    <a:cubicBezTo>
                      <a:pt x="1648691" y="74281"/>
                      <a:pt x="1677460" y="74635"/>
                      <a:pt x="1704110" y="83518"/>
                    </a:cubicBezTo>
                    <a:cubicBezTo>
                      <a:pt x="1719906" y="88784"/>
                      <a:pt x="1730780" y="103781"/>
                      <a:pt x="1745673" y="111227"/>
                    </a:cubicBezTo>
                    <a:cubicBezTo>
                      <a:pt x="1758735" y="117758"/>
                      <a:pt x="1773382" y="120463"/>
                      <a:pt x="1787237" y="125081"/>
                    </a:cubicBezTo>
                    <a:cubicBezTo>
                      <a:pt x="1805710" y="120463"/>
                      <a:pt x="1826812" y="121789"/>
                      <a:pt x="1842655" y="111227"/>
                    </a:cubicBezTo>
                    <a:cubicBezTo>
                      <a:pt x="1856510" y="101991"/>
                      <a:pt x="1860373" y="82984"/>
                      <a:pt x="1870364" y="69663"/>
                    </a:cubicBezTo>
                    <a:cubicBezTo>
                      <a:pt x="1874283" y="64438"/>
                      <a:pt x="1879601" y="60427"/>
                      <a:pt x="1884219" y="55809"/>
                    </a:cubicBezTo>
                  </a:path>
                </a:pathLst>
              </a:cu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1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 flipV="1">
                <a:off x="9617995" y="2523826"/>
                <a:ext cx="1032238" cy="45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 flipH="1">
                <a:off x="8899920" y="483480"/>
                <a:ext cx="0" cy="9144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40"/>
                  <p:cNvSpPr txBox="1"/>
                  <p:nvPr/>
                </p:nvSpPr>
                <p:spPr>
                  <a:xfrm>
                    <a:off x="6254511" y="288066"/>
                    <a:ext cx="428787" cy="48799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1"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Box 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54511" y="288066"/>
                    <a:ext cx="428787" cy="48799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4"/>
                  <p:cNvSpPr txBox="1"/>
                  <p:nvPr/>
                </p:nvSpPr>
                <p:spPr>
                  <a:xfrm>
                    <a:off x="8265896" y="1617047"/>
                    <a:ext cx="914018" cy="48799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1"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𝐻</m:t>
                          </m:r>
                        </m:oMath>
                      </m:oMathPara>
                    </a14:m>
                    <a:endParaRPr lang="en-US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1" name="TextBox 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65896" y="1617047"/>
                    <a:ext cx="914018" cy="48799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2" name="Flowchart: Collate 41"/>
              <p:cNvSpPr/>
              <p:nvPr/>
            </p:nvSpPr>
            <p:spPr>
              <a:xfrm rot="5400000">
                <a:off x="10003755" y="2281799"/>
                <a:ext cx="195289" cy="464507"/>
              </a:xfrm>
              <a:prstGeom prst="flowChartCollat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9212543" y="2047051"/>
                <a:ext cx="420594" cy="482256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</a:t>
                </a:r>
                <a:endParaRPr lang="en-US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44" name="Straight Connector 43"/>
              <p:cNvCxnSpPr/>
              <p:nvPr/>
            </p:nvCxnSpPr>
            <p:spPr>
              <a:xfrm>
                <a:off x="6687261" y="488163"/>
                <a:ext cx="2219311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Rectangle 44"/>
                  <p:cNvSpPr/>
                  <p:nvPr/>
                </p:nvSpPr>
                <p:spPr>
                  <a:xfrm>
                    <a:off x="9826348" y="1965131"/>
                    <a:ext cx="498886" cy="487997"/>
                  </a:xfrm>
                  <a:prstGeom prst="rect">
                    <a:avLst/>
                  </a:prstGeom>
                </p:spPr>
                <p:txBody>
                  <a:bodyPr wrap="square"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5" name="Rectangle 4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26348" y="1965131"/>
                    <a:ext cx="498886" cy="48799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7" name="Straight Arrow Connector 46"/>
              <p:cNvCxnSpPr/>
              <p:nvPr/>
            </p:nvCxnSpPr>
            <p:spPr>
              <a:xfrm flipH="1">
                <a:off x="9070471" y="1542201"/>
                <a:ext cx="0" cy="976446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9" name="Oval 48"/>
              <p:cNvSpPr/>
              <p:nvPr/>
            </p:nvSpPr>
            <p:spPr>
              <a:xfrm>
                <a:off x="7047926" y="1499821"/>
                <a:ext cx="361283" cy="39057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cxnSp>
            <p:nvCxnSpPr>
              <p:cNvPr id="50" name="Straight Arrow Connector 49"/>
              <p:cNvCxnSpPr/>
              <p:nvPr/>
            </p:nvCxnSpPr>
            <p:spPr>
              <a:xfrm>
                <a:off x="10610645" y="2522587"/>
                <a:ext cx="41289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1" name="TextBox 5"/>
              <p:cNvSpPr txBox="1"/>
              <p:nvPr/>
            </p:nvSpPr>
            <p:spPr>
              <a:xfrm>
                <a:off x="7002064" y="1534008"/>
                <a:ext cx="543594" cy="429502"/>
              </a:xfrm>
              <a:prstGeom prst="rect">
                <a:avLst/>
              </a:prstGeom>
              <a:noFill/>
            </p:spPr>
            <p:txBody>
              <a:bodyPr wrap="square" rtlCol="1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LC</a:t>
                </a:r>
                <a:endParaRPr lang="en-US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7819978" y="2067236"/>
                <a:ext cx="361283" cy="39057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3" name="TextBox 88"/>
              <p:cNvSpPr txBox="1"/>
              <p:nvPr/>
            </p:nvSpPr>
            <p:spPr>
              <a:xfrm>
                <a:off x="7790610" y="2058890"/>
                <a:ext cx="572321" cy="482256"/>
              </a:xfrm>
              <a:prstGeom prst="rect">
                <a:avLst/>
              </a:prstGeom>
              <a:noFill/>
            </p:spPr>
            <p:txBody>
              <a:bodyPr wrap="square" rtlCol="1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kern="120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LT</a:t>
                </a:r>
                <a:endParaRPr lang="en-US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grpSp>
            <p:nvGrpSpPr>
              <p:cNvPr id="54" name="Group 53"/>
              <p:cNvGrpSpPr/>
              <p:nvPr/>
            </p:nvGrpSpPr>
            <p:grpSpPr>
              <a:xfrm>
                <a:off x="7094256" y="401437"/>
                <a:ext cx="309671" cy="260384"/>
                <a:chOff x="434381" y="205465"/>
                <a:chExt cx="252000" cy="171381"/>
              </a:xfrm>
            </p:grpSpPr>
            <p:sp>
              <p:nvSpPr>
                <p:cNvPr id="55" name="Flowchart: Collate 54"/>
                <p:cNvSpPr/>
                <p:nvPr/>
              </p:nvSpPr>
              <p:spPr>
                <a:xfrm rot="5400000">
                  <a:off x="506381" y="133465"/>
                  <a:ext cx="108000" cy="252000"/>
                </a:xfrm>
                <a:prstGeom prst="flowChartCollate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1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cxnSp>
              <p:nvCxnSpPr>
                <p:cNvPr id="56" name="Straight Connector 55"/>
                <p:cNvCxnSpPr/>
                <p:nvPr/>
              </p:nvCxnSpPr>
              <p:spPr>
                <a:xfrm flipH="1">
                  <a:off x="558284" y="254601"/>
                  <a:ext cx="0" cy="7200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57" name="Flowchart: Delay 56"/>
                <p:cNvSpPr/>
                <p:nvPr/>
              </p:nvSpPr>
              <p:spPr>
                <a:xfrm rot="5400000">
                  <a:off x="525924" y="286846"/>
                  <a:ext cx="72000" cy="108000"/>
                </a:xfrm>
                <a:prstGeom prst="flowChartDelay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1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cxnSp>
            <p:nvCxnSpPr>
              <p:cNvPr id="59" name="Straight Connector 58"/>
              <p:cNvCxnSpPr/>
              <p:nvPr/>
            </p:nvCxnSpPr>
            <p:spPr>
              <a:xfrm flipH="1">
                <a:off x="8181261" y="2262525"/>
                <a:ext cx="54864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flipH="1">
                <a:off x="7179898" y="2246228"/>
                <a:ext cx="548640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7224479" y="1909891"/>
                <a:ext cx="0" cy="36576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>
                <a:stCxn id="57" idx="3"/>
              </p:cNvCxnSpPr>
              <p:nvPr/>
            </p:nvCxnSpPr>
            <p:spPr>
              <a:xfrm flipH="1">
                <a:off x="7231936" y="661821"/>
                <a:ext cx="0" cy="81790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68" name="Group 67"/>
              <p:cNvGrpSpPr/>
              <p:nvPr/>
            </p:nvGrpSpPr>
            <p:grpSpPr>
              <a:xfrm>
                <a:off x="7140879" y="1152096"/>
                <a:ext cx="210008" cy="143400"/>
                <a:chOff x="5472752" y="1273728"/>
                <a:chExt cx="210008" cy="143400"/>
              </a:xfrm>
            </p:grpSpPr>
            <p:cxnSp>
              <p:nvCxnSpPr>
                <p:cNvPr id="66" name="Straight Connector 65"/>
                <p:cNvCxnSpPr/>
                <p:nvPr/>
              </p:nvCxnSpPr>
              <p:spPr>
                <a:xfrm flipH="1">
                  <a:off x="5472752" y="1273728"/>
                  <a:ext cx="150126" cy="10469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 flipH="1">
                  <a:off x="5532634" y="1312432"/>
                  <a:ext cx="150126" cy="10469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9" name="Group 68"/>
              <p:cNvGrpSpPr/>
              <p:nvPr/>
            </p:nvGrpSpPr>
            <p:grpSpPr>
              <a:xfrm>
                <a:off x="7126932" y="858239"/>
                <a:ext cx="210008" cy="143400"/>
                <a:chOff x="5472752" y="1273728"/>
                <a:chExt cx="210008" cy="143400"/>
              </a:xfrm>
            </p:grpSpPr>
            <p:cxnSp>
              <p:nvCxnSpPr>
                <p:cNvPr id="70" name="Straight Connector 69"/>
                <p:cNvCxnSpPr/>
                <p:nvPr/>
              </p:nvCxnSpPr>
              <p:spPr>
                <a:xfrm flipH="1">
                  <a:off x="5472752" y="1273728"/>
                  <a:ext cx="150126" cy="10469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 flipH="1">
                  <a:off x="5532634" y="1312432"/>
                  <a:ext cx="150126" cy="10469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9" name="Straight Arrow Connector 18"/>
            <p:cNvCxnSpPr/>
            <p:nvPr/>
          </p:nvCxnSpPr>
          <p:spPr>
            <a:xfrm>
              <a:off x="6367208" y="1753921"/>
              <a:ext cx="68071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379524" y="1564093"/>
              <a:ext cx="12133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Set point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5835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648265" y="1995628"/>
            <a:ext cx="668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c. 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534769" y="381371"/>
            <a:ext cx="5691117" cy="1150913"/>
            <a:chOff x="4749421" y="1296536"/>
            <a:chExt cx="5691117" cy="1150913"/>
          </a:xfrm>
        </p:grpSpPr>
        <p:sp>
          <p:nvSpPr>
            <p:cNvPr id="4" name="Rectangle 3"/>
            <p:cNvSpPr/>
            <p:nvPr/>
          </p:nvSpPr>
          <p:spPr>
            <a:xfrm>
              <a:off x="8512928" y="1414569"/>
              <a:ext cx="822828" cy="66712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182966" y="1424827"/>
              <a:ext cx="496619" cy="61040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9"/>
                <p:cNvSpPr txBox="1"/>
                <p:nvPr/>
              </p:nvSpPr>
              <p:spPr>
                <a:xfrm>
                  <a:off x="7180323" y="1500396"/>
                  <a:ext cx="575833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1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20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20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oMath>
                    </m:oMathPara>
                  </a14:m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0323" y="1500396"/>
                  <a:ext cx="575833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11"/>
                <p:cNvSpPr txBox="1"/>
                <p:nvPr/>
              </p:nvSpPr>
              <p:spPr>
                <a:xfrm>
                  <a:off x="8532017" y="1372543"/>
                  <a:ext cx="781466" cy="6756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1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en-US" sz="2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  <m:r>
                              <a:rPr lang="en-US" sz="2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US" sz="2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den>
                        </m:f>
                      </m:oMath>
                    </m:oMathPara>
                  </a14:m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32017" y="1372543"/>
                  <a:ext cx="781466" cy="675698"/>
                </a:xfrm>
                <a:prstGeom prst="rect">
                  <a:avLst/>
                </a:prstGeom>
                <a:blipFill>
                  <a:blip r:embed="rId3"/>
                  <a:stretch>
                    <a:fillRect r="-232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12"/>
                <p:cNvSpPr txBox="1"/>
                <p:nvPr/>
              </p:nvSpPr>
              <p:spPr>
                <a:xfrm>
                  <a:off x="9822841" y="1296536"/>
                  <a:ext cx="617697" cy="3760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1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</m:oMath>
                  </a14:m>
                  <a:r>
                    <a:rPr lang="en-US" kern="12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(s)</a:t>
                  </a:r>
                  <a:endPara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22841" y="1296536"/>
                  <a:ext cx="617697" cy="376069"/>
                </a:xfrm>
                <a:prstGeom prst="rect">
                  <a:avLst/>
                </a:prstGeom>
                <a:blipFill>
                  <a:blip r:embed="rId4"/>
                  <a:stretch>
                    <a:fillRect t="-9836" r="-6931" b="-2459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TextBox 13"/>
            <p:cNvSpPr txBox="1"/>
            <p:nvPr/>
          </p:nvSpPr>
          <p:spPr>
            <a:xfrm>
              <a:off x="5464565" y="1359449"/>
              <a:ext cx="271716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+</a:t>
              </a:r>
              <a:endPara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" name="TextBox 18"/>
            <p:cNvSpPr txBox="1"/>
            <p:nvPr/>
          </p:nvSpPr>
          <p:spPr>
            <a:xfrm>
              <a:off x="6328670" y="1303184"/>
              <a:ext cx="569514" cy="371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E(s)</a:t>
              </a:r>
              <a:endPara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rot="16200000" flipV="1">
              <a:off x="5910270" y="2218848"/>
              <a:ext cx="457200" cy="1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30"/>
            <p:cNvSpPr txBox="1"/>
            <p:nvPr/>
          </p:nvSpPr>
          <p:spPr>
            <a:xfrm>
              <a:off x="5783818" y="1868561"/>
              <a:ext cx="22748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b="1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-</a:t>
              </a:r>
              <a:endPara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Flowchart: Summing Junction 15"/>
            <p:cNvSpPr/>
            <p:nvPr/>
          </p:nvSpPr>
          <p:spPr>
            <a:xfrm>
              <a:off x="5874148" y="1432031"/>
              <a:ext cx="470538" cy="549364"/>
            </a:xfrm>
            <a:prstGeom prst="flowChartSummingJunctio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endParaRPr lang="en-US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5487576" y="1692267"/>
              <a:ext cx="391182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9322006" y="1712072"/>
              <a:ext cx="940409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9792210" y="1715929"/>
              <a:ext cx="0" cy="73152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6156070" y="2440581"/>
              <a:ext cx="3654086" cy="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8" idx="3"/>
            </p:cNvCxnSpPr>
            <p:nvPr/>
          </p:nvCxnSpPr>
          <p:spPr>
            <a:xfrm>
              <a:off x="7756156" y="1700451"/>
              <a:ext cx="755366" cy="0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34"/>
                <p:cNvSpPr txBox="1"/>
                <p:nvPr/>
              </p:nvSpPr>
              <p:spPr>
                <a:xfrm>
                  <a:off x="4749421" y="1471539"/>
                  <a:ext cx="896530" cy="51732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1"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en-US" i="1" kern="1200" baseline="-25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𝑠𝑝</m:t>
                      </m:r>
                    </m:oMath>
                  </a14:m>
                  <a:r>
                    <a:rPr lang="en-US" kern="12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(s)</a:t>
                  </a:r>
                  <a:endPara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9421" y="1471539"/>
                  <a:ext cx="896530" cy="517322"/>
                </a:xfrm>
                <a:prstGeom prst="rect">
                  <a:avLst/>
                </a:prstGeom>
                <a:blipFill>
                  <a:blip r:embed="rId5"/>
                  <a:stretch>
                    <a:fillRect t="-588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Straight Arrow Connector 30"/>
            <p:cNvCxnSpPr/>
            <p:nvPr/>
          </p:nvCxnSpPr>
          <p:spPr>
            <a:xfrm>
              <a:off x="6391990" y="1713136"/>
              <a:ext cx="755366" cy="0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7510534" y="1780238"/>
            <a:ext cx="3534770" cy="1826016"/>
            <a:chOff x="7059137" y="3010508"/>
            <a:chExt cx="3534770" cy="1965278"/>
          </a:xfrm>
        </p:grpSpPr>
        <p:sp>
          <p:nvSpPr>
            <p:cNvPr id="33" name="Cloud Callout 32"/>
            <p:cNvSpPr/>
            <p:nvPr/>
          </p:nvSpPr>
          <p:spPr>
            <a:xfrm rot="448603">
              <a:off x="7059137" y="3010508"/>
              <a:ext cx="3534770" cy="1965278"/>
            </a:xfrm>
            <a:prstGeom prst="cloudCallou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15212" y="3357349"/>
              <a:ext cx="24250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Note that Gc=1 and Gm=1 , and no need to put them in the block diagram.</a:t>
              </a:r>
              <a:endParaRPr lang="en-US" dirty="0"/>
            </a:p>
          </p:txBody>
        </p:sp>
      </p:grpSp>
      <p:cxnSp>
        <p:nvCxnSpPr>
          <p:cNvPr id="36" name="Straight Arrow Connector 35"/>
          <p:cNvCxnSpPr/>
          <p:nvPr/>
        </p:nvCxnSpPr>
        <p:spPr>
          <a:xfrm flipH="1" flipV="1">
            <a:off x="7076129" y="1622277"/>
            <a:ext cx="717011" cy="5018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875731" y="452651"/>
            <a:ext cx="668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b.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558978" y="2238584"/>
                <a:ext cx="6096000" cy="196694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𝑠𝑝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den>
                          </m:f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 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den>
                          </m:f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𝑠𝑝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75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978" y="2238584"/>
                <a:ext cx="6096000" cy="196694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555447" y="4514011"/>
            <a:ext cx="668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68097" y="4627485"/>
            <a:ext cx="4145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Response for unit step change in servo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6654978" y="4593401"/>
            <a:ext cx="3448050" cy="1919606"/>
            <a:chOff x="0" y="0"/>
            <a:chExt cx="3102661" cy="1786753"/>
          </a:xfrm>
        </p:grpSpPr>
        <p:grpSp>
          <p:nvGrpSpPr>
            <p:cNvPr id="44" name="Group 43"/>
            <p:cNvGrpSpPr/>
            <p:nvPr/>
          </p:nvGrpSpPr>
          <p:grpSpPr>
            <a:xfrm>
              <a:off x="0" y="0"/>
              <a:ext cx="2853765" cy="1786753"/>
              <a:chOff x="0" y="0"/>
              <a:chExt cx="2853765" cy="2955800"/>
            </a:xfrm>
          </p:grpSpPr>
          <p:cxnSp>
            <p:nvCxnSpPr>
              <p:cNvPr id="48" name="Straight Arrow Connector 47"/>
              <p:cNvCxnSpPr/>
              <p:nvPr/>
            </p:nvCxnSpPr>
            <p:spPr>
              <a:xfrm flipV="1">
                <a:off x="1000984" y="306584"/>
                <a:ext cx="0" cy="206432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9" name="TextBox 12"/>
              <p:cNvSpPr txBox="1"/>
              <p:nvPr/>
            </p:nvSpPr>
            <p:spPr>
              <a:xfrm>
                <a:off x="733207" y="2136382"/>
                <a:ext cx="290946" cy="4582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kern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</a:t>
                </a:r>
                <a:endParaRPr lang="en-US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13"/>
                  <p:cNvSpPr txBox="1"/>
                  <p:nvPr/>
                </p:nvSpPr>
                <p:spPr>
                  <a:xfrm>
                    <a:off x="489397" y="697557"/>
                    <a:ext cx="560917" cy="44645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1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  <m:r>
                            <a:rPr lang="en-US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.</m:t>
                          </m:r>
                          <m:r>
                            <a:rPr lang="en-US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75</m:t>
                          </m:r>
                        </m:oMath>
                      </m:oMathPara>
                    </a14:m>
                    <a:endParaRPr lang="en-US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0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9397" y="697557"/>
                    <a:ext cx="560917" cy="44645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21277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14"/>
                  <p:cNvSpPr txBox="1"/>
                  <p:nvPr/>
                </p:nvSpPr>
                <p:spPr>
                  <a:xfrm>
                    <a:off x="0" y="0"/>
                    <a:ext cx="1475397" cy="44645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𝐻</m:t>
                          </m:r>
                          <m:r>
                            <a:rPr lang="en-US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US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  <m:r>
                            <a:rPr lang="en-US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1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0" y="0"/>
                    <a:ext cx="1475397" cy="446451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4680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15"/>
                  <p:cNvSpPr txBox="1"/>
                  <p:nvPr/>
                </p:nvSpPr>
                <p:spPr>
                  <a:xfrm>
                    <a:off x="2172557" y="2509349"/>
                    <a:ext cx="681208" cy="44645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oMath>
                      </m:oMathPara>
                    </a14:m>
                    <a:endParaRPr lang="en-US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2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72557" y="2509349"/>
                    <a:ext cx="681208" cy="446451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1914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45" name="Straight Arrow Connector 44"/>
            <p:cNvCxnSpPr/>
            <p:nvPr/>
          </p:nvCxnSpPr>
          <p:spPr>
            <a:xfrm>
              <a:off x="1000945" y="1417991"/>
              <a:ext cx="191730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993609" y="542436"/>
              <a:ext cx="2109052" cy="6914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47" name="Freeform 46"/>
            <p:cNvSpPr/>
            <p:nvPr/>
          </p:nvSpPr>
          <p:spPr>
            <a:xfrm>
              <a:off x="1001008" y="574762"/>
              <a:ext cx="1925644" cy="858431"/>
            </a:xfrm>
            <a:custGeom>
              <a:avLst/>
              <a:gdLst>
                <a:gd name="connsiteX0" fmla="*/ 0 w 3200400"/>
                <a:gd name="connsiteY0" fmla="*/ 1420091 h 1420091"/>
                <a:gd name="connsiteX1" fmla="*/ 651164 w 3200400"/>
                <a:gd name="connsiteY1" fmla="*/ 477981 h 1420091"/>
                <a:gd name="connsiteX2" fmla="*/ 2216727 w 3200400"/>
                <a:gd name="connsiteY2" fmla="*/ 48491 h 1420091"/>
                <a:gd name="connsiteX3" fmla="*/ 3200400 w 3200400"/>
                <a:gd name="connsiteY3" fmla="*/ 6927 h 1420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0400" h="1420091">
                  <a:moveTo>
                    <a:pt x="0" y="1420091"/>
                  </a:moveTo>
                  <a:cubicBezTo>
                    <a:pt x="140855" y="1063336"/>
                    <a:pt x="281710" y="706581"/>
                    <a:pt x="651164" y="477981"/>
                  </a:cubicBezTo>
                  <a:cubicBezTo>
                    <a:pt x="1020618" y="249381"/>
                    <a:pt x="1791854" y="127000"/>
                    <a:pt x="2216727" y="48491"/>
                  </a:cubicBezTo>
                  <a:cubicBezTo>
                    <a:pt x="2641600" y="-30018"/>
                    <a:pt x="3038764" y="11545"/>
                    <a:pt x="3200400" y="6927"/>
                  </a:cubicBez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70123" y="5506717"/>
                <a:ext cx="4272003" cy="6229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75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75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123" y="5506717"/>
                <a:ext cx="4272003" cy="62292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905335" y="5044087"/>
                <a:ext cx="2599493" cy="3956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𝑠𝑝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335" y="5044087"/>
                <a:ext cx="2599493" cy="395686"/>
              </a:xfrm>
              <a:prstGeom prst="rect">
                <a:avLst/>
              </a:prstGeom>
              <a:blipFill>
                <a:blip r:embed="rId11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62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7105" y="1078173"/>
            <a:ext cx="8420668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The End</a:t>
            </a:r>
          </a:p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Thank you for listening</a:t>
            </a:r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  <a:p>
            <a:pPr algn="ctr"/>
            <a:r>
              <a:rPr lang="en-US" sz="8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Any ?</a:t>
            </a:r>
            <a:endParaRPr lang="en-US" sz="8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804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292570" y="377094"/>
                <a:ext cx="11424813" cy="36749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GB" b="1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GB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1.  </a:t>
                </a:r>
                <a:r>
                  <a:rPr lang="en-GB" b="1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Process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indent="457200" algn="just">
                  <a:lnSpc>
                    <a:spcPct val="150000"/>
                  </a:lnSpc>
                </a:pPr>
                <a:r>
                  <a:rPr lang="en-GB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Consider the heating tank which shown in </a:t>
                </a:r>
                <a:r>
                  <a:rPr lang="en-GB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Figure below. </a:t>
                </a:r>
                <a:r>
                  <a:rPr lang="en-GB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The tank represents the </a:t>
                </a:r>
                <a:r>
                  <a:rPr lang="en-GB" b="1" i="1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process</a:t>
                </a:r>
                <a:r>
                  <a:rPr lang="en-GB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in the closed loop system. Now we will try to find the transfer function for the process which relate the output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GB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with input variables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GB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and the rate of input heat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GB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Here we will assume that the mass flowrate input to the system </a:t>
                </a:r>
                <a:r>
                  <a:rPr lang="en-GB" u="sng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(m) is constant</a:t>
                </a:r>
                <a:r>
                  <a:rPr lang="en-GB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So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GB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</m:oMath>
                </a14:m>
                <a:r>
                  <a:rPr lang="en-GB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16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indent="457200" algn="just">
                  <a:lnSpc>
                    <a:spcPct val="150000"/>
                  </a:lnSpc>
                </a:pPr>
                <a:r>
                  <a:rPr lang="en-GB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Now </a:t>
                </a:r>
                <a:r>
                  <a:rPr lang="en-GB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we try to find the transfer function of the </a:t>
                </a:r>
                <a:r>
                  <a:rPr lang="en-GB" b="1" i="1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process</a:t>
                </a:r>
                <a:r>
                  <a:rPr lang="en-GB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GB" dirty="0" smtClean="0"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indent="457200" algn="just">
                  <a:lnSpc>
                    <a:spcPct val="150000"/>
                  </a:lnSpc>
                </a:pPr>
                <a:r>
                  <a:rPr lang="en-GB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which </a:t>
                </a:r>
                <a:r>
                  <a:rPr lang="en-GB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relate the output variable </a:t>
                </a:r>
                <a:r>
                  <a:rPr lang="en-GB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to the </a:t>
                </a:r>
                <a:r>
                  <a:rPr lang="en-GB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inlet variables.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570" y="377094"/>
                <a:ext cx="11424813" cy="3674980"/>
              </a:xfrm>
              <a:prstGeom prst="rect">
                <a:avLst/>
              </a:prstGeom>
              <a:blipFill>
                <a:blip r:embed="rId2"/>
                <a:stretch>
                  <a:fillRect l="-480" r="-427" b="-3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9" name="Group 88"/>
          <p:cNvGrpSpPr/>
          <p:nvPr/>
        </p:nvGrpSpPr>
        <p:grpSpPr>
          <a:xfrm>
            <a:off x="7620940" y="2991394"/>
            <a:ext cx="3665369" cy="3015193"/>
            <a:chOff x="-124003" y="0"/>
            <a:chExt cx="2962239" cy="2688631"/>
          </a:xfrm>
        </p:grpSpPr>
        <p:cxnSp>
          <p:nvCxnSpPr>
            <p:cNvPr id="90" name="Straight Connector 89"/>
            <p:cNvCxnSpPr/>
            <p:nvPr/>
          </p:nvCxnSpPr>
          <p:spPr>
            <a:xfrm>
              <a:off x="1937972" y="682316"/>
              <a:ext cx="0" cy="1057745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965272" y="646331"/>
              <a:ext cx="0" cy="1087589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H="1" flipV="1">
              <a:off x="958804" y="1733920"/>
              <a:ext cx="992078" cy="6141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3" name="Freeform 92"/>
            <p:cNvSpPr/>
            <p:nvPr/>
          </p:nvSpPr>
          <p:spPr>
            <a:xfrm>
              <a:off x="971742" y="859602"/>
              <a:ext cx="953321" cy="47926"/>
            </a:xfrm>
            <a:custGeom>
              <a:avLst/>
              <a:gdLst>
                <a:gd name="connsiteX0" fmla="*/ 0 w 1258606"/>
                <a:gd name="connsiteY0" fmla="*/ 125260 h 160072"/>
                <a:gd name="connsiteX1" fmla="*/ 100208 w 1258606"/>
                <a:gd name="connsiteY1" fmla="*/ 0 h 160072"/>
                <a:gd name="connsiteX2" fmla="*/ 187890 w 1258606"/>
                <a:gd name="connsiteY2" fmla="*/ 125260 h 160072"/>
                <a:gd name="connsiteX3" fmla="*/ 338203 w 1258606"/>
                <a:gd name="connsiteY3" fmla="*/ 25052 h 160072"/>
                <a:gd name="connsiteX4" fmla="*/ 425885 w 1258606"/>
                <a:gd name="connsiteY4" fmla="*/ 87682 h 160072"/>
                <a:gd name="connsiteX5" fmla="*/ 425885 w 1258606"/>
                <a:gd name="connsiteY5" fmla="*/ 125260 h 160072"/>
                <a:gd name="connsiteX6" fmla="*/ 588723 w 1258606"/>
                <a:gd name="connsiteY6" fmla="*/ 25052 h 160072"/>
                <a:gd name="connsiteX7" fmla="*/ 713983 w 1258606"/>
                <a:gd name="connsiteY7" fmla="*/ 137786 h 160072"/>
                <a:gd name="connsiteX8" fmla="*/ 864296 w 1258606"/>
                <a:gd name="connsiteY8" fmla="*/ 37578 h 160072"/>
                <a:gd name="connsiteX9" fmla="*/ 989556 w 1258606"/>
                <a:gd name="connsiteY9" fmla="*/ 150312 h 160072"/>
                <a:gd name="connsiteX10" fmla="*/ 1127342 w 1258606"/>
                <a:gd name="connsiteY10" fmla="*/ 25052 h 160072"/>
                <a:gd name="connsiteX11" fmla="*/ 1252603 w 1258606"/>
                <a:gd name="connsiteY11" fmla="*/ 150312 h 160072"/>
                <a:gd name="connsiteX12" fmla="*/ 1240076 w 1258606"/>
                <a:gd name="connsiteY12" fmla="*/ 150312 h 160072"/>
                <a:gd name="connsiteX13" fmla="*/ 1252603 w 1258606"/>
                <a:gd name="connsiteY13" fmla="*/ 137786 h 160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58606" h="160072">
                  <a:moveTo>
                    <a:pt x="0" y="125260"/>
                  </a:moveTo>
                  <a:cubicBezTo>
                    <a:pt x="34446" y="62630"/>
                    <a:pt x="68893" y="0"/>
                    <a:pt x="100208" y="0"/>
                  </a:cubicBezTo>
                  <a:cubicBezTo>
                    <a:pt x="131523" y="0"/>
                    <a:pt x="148224" y="121085"/>
                    <a:pt x="187890" y="125260"/>
                  </a:cubicBezTo>
                  <a:cubicBezTo>
                    <a:pt x="227556" y="129435"/>
                    <a:pt x="298537" y="31315"/>
                    <a:pt x="338203" y="25052"/>
                  </a:cubicBezTo>
                  <a:cubicBezTo>
                    <a:pt x="377869" y="18789"/>
                    <a:pt x="411271" y="70981"/>
                    <a:pt x="425885" y="87682"/>
                  </a:cubicBezTo>
                  <a:cubicBezTo>
                    <a:pt x="440499" y="104383"/>
                    <a:pt x="398745" y="135698"/>
                    <a:pt x="425885" y="125260"/>
                  </a:cubicBezTo>
                  <a:cubicBezTo>
                    <a:pt x="453025" y="114822"/>
                    <a:pt x="540707" y="22964"/>
                    <a:pt x="588723" y="25052"/>
                  </a:cubicBezTo>
                  <a:cubicBezTo>
                    <a:pt x="636739" y="27140"/>
                    <a:pt x="668054" y="135698"/>
                    <a:pt x="713983" y="137786"/>
                  </a:cubicBezTo>
                  <a:cubicBezTo>
                    <a:pt x="759912" y="139874"/>
                    <a:pt x="818367" y="35490"/>
                    <a:pt x="864296" y="37578"/>
                  </a:cubicBezTo>
                  <a:cubicBezTo>
                    <a:pt x="910225" y="39666"/>
                    <a:pt x="945715" y="152400"/>
                    <a:pt x="989556" y="150312"/>
                  </a:cubicBezTo>
                  <a:cubicBezTo>
                    <a:pt x="1033397" y="148224"/>
                    <a:pt x="1083501" y="25052"/>
                    <a:pt x="1127342" y="25052"/>
                  </a:cubicBezTo>
                  <a:cubicBezTo>
                    <a:pt x="1171183" y="25052"/>
                    <a:pt x="1252603" y="150312"/>
                    <a:pt x="1252603" y="150312"/>
                  </a:cubicBezTo>
                  <a:cubicBezTo>
                    <a:pt x="1271392" y="171189"/>
                    <a:pt x="1240076" y="152400"/>
                    <a:pt x="1240076" y="150312"/>
                  </a:cubicBezTo>
                  <a:cubicBezTo>
                    <a:pt x="1240076" y="148224"/>
                    <a:pt x="1246339" y="143005"/>
                    <a:pt x="1252603" y="137786"/>
                  </a:cubicBezTo>
                </a:path>
              </a:pathLst>
            </a:cu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94" name="Straight Connector 93"/>
            <p:cNvCxnSpPr/>
            <p:nvPr/>
          </p:nvCxnSpPr>
          <p:spPr>
            <a:xfrm>
              <a:off x="1053241" y="1358751"/>
              <a:ext cx="20180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1154142" y="1263931"/>
              <a:ext cx="20180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1017463" y="983170"/>
              <a:ext cx="20180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1013207" y="1196451"/>
              <a:ext cx="20180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1660396" y="983170"/>
              <a:ext cx="20180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1280550" y="1321436"/>
              <a:ext cx="20180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1367585" y="1398633"/>
              <a:ext cx="20180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1053241" y="1116248"/>
              <a:ext cx="20180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1645521" y="1087703"/>
              <a:ext cx="20180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3" name="Group 102"/>
            <p:cNvGrpSpPr/>
            <p:nvPr/>
          </p:nvGrpSpPr>
          <p:grpSpPr>
            <a:xfrm rot="1554962">
              <a:off x="1516345" y="296615"/>
              <a:ext cx="371264" cy="984832"/>
              <a:chOff x="1516350" y="296616"/>
              <a:chExt cx="599162" cy="1440493"/>
            </a:xfrm>
          </p:grpSpPr>
          <p:sp>
            <p:nvSpPr>
              <p:cNvPr id="134" name="Oval 133"/>
              <p:cNvSpPr/>
              <p:nvPr/>
            </p:nvSpPr>
            <p:spPr>
              <a:xfrm>
                <a:off x="1810712" y="1601409"/>
                <a:ext cx="304800" cy="1356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1516350" y="1601410"/>
                <a:ext cx="304800" cy="1356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136" name="Straight Connector 135"/>
              <p:cNvCxnSpPr/>
              <p:nvPr/>
            </p:nvCxnSpPr>
            <p:spPr>
              <a:xfrm>
                <a:off x="1831588" y="296616"/>
                <a:ext cx="0" cy="137264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Group 103"/>
            <p:cNvGrpSpPr/>
            <p:nvPr/>
          </p:nvGrpSpPr>
          <p:grpSpPr>
            <a:xfrm>
              <a:off x="416341" y="516716"/>
              <a:ext cx="680437" cy="513567"/>
              <a:chOff x="416341" y="392543"/>
              <a:chExt cx="1098115" cy="513567"/>
            </a:xfrm>
          </p:grpSpPr>
          <p:cxnSp>
            <p:nvCxnSpPr>
              <p:cNvPr id="132" name="Straight Connector 131"/>
              <p:cNvCxnSpPr/>
              <p:nvPr/>
            </p:nvCxnSpPr>
            <p:spPr>
              <a:xfrm>
                <a:off x="416341" y="392543"/>
                <a:ext cx="109811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Arrow Connector 132"/>
              <p:cNvCxnSpPr/>
              <p:nvPr/>
            </p:nvCxnSpPr>
            <p:spPr>
              <a:xfrm>
                <a:off x="1514456" y="392543"/>
                <a:ext cx="0" cy="51356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" name="Group 104"/>
            <p:cNvGrpSpPr/>
            <p:nvPr/>
          </p:nvGrpSpPr>
          <p:grpSpPr>
            <a:xfrm>
              <a:off x="1168814" y="1500672"/>
              <a:ext cx="616461" cy="124387"/>
              <a:chOff x="1168814" y="1500672"/>
              <a:chExt cx="1257842" cy="138332"/>
            </a:xfrm>
          </p:grpSpPr>
          <p:grpSp>
            <p:nvGrpSpPr>
              <p:cNvPr id="120" name="Group 119"/>
              <p:cNvGrpSpPr/>
              <p:nvPr/>
            </p:nvGrpSpPr>
            <p:grpSpPr>
              <a:xfrm>
                <a:off x="1168814" y="1512623"/>
                <a:ext cx="627346" cy="126381"/>
                <a:chOff x="1168814" y="1512623"/>
                <a:chExt cx="627346" cy="126381"/>
              </a:xfrm>
            </p:grpSpPr>
            <p:grpSp>
              <p:nvGrpSpPr>
                <p:cNvPr id="127" name="Group 126"/>
                <p:cNvGrpSpPr/>
                <p:nvPr/>
              </p:nvGrpSpPr>
              <p:grpSpPr>
                <a:xfrm>
                  <a:off x="1168814" y="1524574"/>
                  <a:ext cx="315238" cy="114430"/>
                  <a:chOff x="1168814" y="1524574"/>
                  <a:chExt cx="315238" cy="114430"/>
                </a:xfrm>
              </p:grpSpPr>
              <p:cxnSp>
                <p:nvCxnSpPr>
                  <p:cNvPr id="130" name="Straight Connector 129"/>
                  <p:cNvCxnSpPr/>
                  <p:nvPr/>
                </p:nvCxnSpPr>
                <p:spPr>
                  <a:xfrm flipV="1">
                    <a:off x="1168814" y="1524574"/>
                    <a:ext cx="162838" cy="11443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Straight Connector 130"/>
                  <p:cNvCxnSpPr/>
                  <p:nvPr/>
                </p:nvCxnSpPr>
                <p:spPr>
                  <a:xfrm flipH="1" flipV="1">
                    <a:off x="1334154" y="1524574"/>
                    <a:ext cx="149898" cy="11443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28" name="Straight Connector 127"/>
                <p:cNvCxnSpPr/>
                <p:nvPr/>
              </p:nvCxnSpPr>
              <p:spPr>
                <a:xfrm flipV="1">
                  <a:off x="1483695" y="1524574"/>
                  <a:ext cx="162838" cy="11443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flipH="1" flipV="1">
                  <a:off x="1646262" y="1512623"/>
                  <a:ext cx="149898" cy="11443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1" name="Group 120"/>
              <p:cNvGrpSpPr/>
              <p:nvPr/>
            </p:nvGrpSpPr>
            <p:grpSpPr>
              <a:xfrm>
                <a:off x="1799310" y="1500672"/>
                <a:ext cx="627346" cy="126381"/>
                <a:chOff x="1799310" y="1500672"/>
                <a:chExt cx="627346" cy="126381"/>
              </a:xfrm>
            </p:grpSpPr>
            <p:grpSp>
              <p:nvGrpSpPr>
                <p:cNvPr id="122" name="Group 121"/>
                <p:cNvGrpSpPr/>
                <p:nvPr/>
              </p:nvGrpSpPr>
              <p:grpSpPr>
                <a:xfrm>
                  <a:off x="1799310" y="1512623"/>
                  <a:ext cx="315238" cy="114430"/>
                  <a:chOff x="1799310" y="1512623"/>
                  <a:chExt cx="315238" cy="114430"/>
                </a:xfrm>
              </p:grpSpPr>
              <p:cxnSp>
                <p:nvCxnSpPr>
                  <p:cNvPr id="125" name="Straight Connector 124"/>
                  <p:cNvCxnSpPr/>
                  <p:nvPr/>
                </p:nvCxnSpPr>
                <p:spPr>
                  <a:xfrm flipV="1">
                    <a:off x="1799310" y="1512623"/>
                    <a:ext cx="162838" cy="11443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Straight Connector 125"/>
                  <p:cNvCxnSpPr/>
                  <p:nvPr/>
                </p:nvCxnSpPr>
                <p:spPr>
                  <a:xfrm flipH="1" flipV="1">
                    <a:off x="1964650" y="1512623"/>
                    <a:ext cx="149898" cy="11443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23" name="Straight Connector 122"/>
                <p:cNvCxnSpPr/>
                <p:nvPr/>
              </p:nvCxnSpPr>
              <p:spPr>
                <a:xfrm flipV="1">
                  <a:off x="2114191" y="1512623"/>
                  <a:ext cx="162838" cy="11443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flipH="1" flipV="1">
                  <a:off x="2276758" y="1500672"/>
                  <a:ext cx="149898" cy="11443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06" name="Straight Connector 105"/>
            <p:cNvCxnSpPr/>
            <p:nvPr/>
          </p:nvCxnSpPr>
          <p:spPr>
            <a:xfrm>
              <a:off x="1190937" y="1434388"/>
              <a:ext cx="20180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1349476" y="967812"/>
              <a:ext cx="20180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1197829" y="1067346"/>
              <a:ext cx="20180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 flipV="1">
              <a:off x="1168801" y="1865516"/>
              <a:ext cx="0" cy="41263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1168814" y="1615492"/>
              <a:ext cx="0" cy="500047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>
              <a:off x="1791963" y="1597850"/>
              <a:ext cx="0" cy="69599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24"/>
            <p:cNvSpPr txBox="1"/>
            <p:nvPr/>
          </p:nvSpPr>
          <p:spPr>
            <a:xfrm>
              <a:off x="0" y="0"/>
              <a:ext cx="716209" cy="823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</a:t>
              </a:r>
              <a:endPara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kern="12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</a:t>
              </a:r>
              <a:r>
                <a:rPr lang="en-US" kern="1200" baseline="-250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i</a:t>
              </a:r>
              <a:r>
                <a:rPr lang="en-US" kern="1200" baseline="-25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kern="12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cp</a:t>
              </a:r>
              <a:endPara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3" name="TextBox 26"/>
            <p:cNvSpPr txBox="1"/>
            <p:nvPr/>
          </p:nvSpPr>
          <p:spPr>
            <a:xfrm>
              <a:off x="2428651" y="1146736"/>
              <a:ext cx="409585" cy="823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</a:t>
              </a:r>
              <a:endPara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To</a:t>
              </a:r>
              <a:endPara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kern="12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cp</a:t>
              </a:r>
              <a:endPara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4" name="TextBox 27"/>
            <p:cNvSpPr txBox="1"/>
            <p:nvPr/>
          </p:nvSpPr>
          <p:spPr>
            <a:xfrm>
              <a:off x="1620830" y="1055957"/>
              <a:ext cx="317898" cy="301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</a:t>
              </a:r>
              <a:endPara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5" name="Right Arrow 114"/>
            <p:cNvSpPr/>
            <p:nvPr/>
          </p:nvSpPr>
          <p:spPr>
            <a:xfrm rot="16200000">
              <a:off x="1165851" y="2064673"/>
              <a:ext cx="566080" cy="66921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TextBox 29"/>
            <p:cNvSpPr txBox="1"/>
            <p:nvPr/>
          </p:nvSpPr>
          <p:spPr>
            <a:xfrm>
              <a:off x="1304907" y="2359300"/>
              <a:ext cx="245751" cy="32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Q</a:t>
              </a:r>
              <a:endPara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17" name="Straight Arrow Connector 116"/>
            <p:cNvCxnSpPr/>
            <p:nvPr/>
          </p:nvCxnSpPr>
          <p:spPr>
            <a:xfrm>
              <a:off x="1925063" y="1629586"/>
              <a:ext cx="504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8" name="TextBox 45"/>
            <p:cNvSpPr txBox="1"/>
            <p:nvPr/>
          </p:nvSpPr>
          <p:spPr>
            <a:xfrm>
              <a:off x="-124003" y="1250184"/>
              <a:ext cx="897329" cy="356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Process</a:t>
              </a:r>
              <a:endPara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19" name="Straight Arrow Connector 118"/>
            <p:cNvCxnSpPr/>
            <p:nvPr/>
          </p:nvCxnSpPr>
          <p:spPr>
            <a:xfrm flipV="1">
              <a:off x="640568" y="1231940"/>
              <a:ext cx="303037" cy="894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7" name="Rectangle 136"/>
          <p:cNvSpPr/>
          <p:nvPr/>
        </p:nvSpPr>
        <p:spPr>
          <a:xfrm>
            <a:off x="735008" y="4139444"/>
            <a:ext cx="1473480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GB" b="1" u="sng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Heat balance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Rectangle 138"/>
              <p:cNvSpPr/>
              <p:nvPr/>
            </p:nvSpPr>
            <p:spPr>
              <a:xfrm>
                <a:off x="773678" y="4637696"/>
                <a:ext cx="27606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out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Accumulation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9" name="Rectangle 1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678" y="4637696"/>
                <a:ext cx="276069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Rectangle 139"/>
              <p:cNvSpPr/>
              <p:nvPr/>
            </p:nvSpPr>
            <p:spPr>
              <a:xfrm>
                <a:off x="710739" y="5173584"/>
                <a:ext cx="4406719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 .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𝑐𝑝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 .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𝑇𝑖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 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  =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𝑐𝑝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𝑇𝑜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   +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𝑐𝑝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0" name="Rectangle 1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39" y="5173584"/>
                <a:ext cx="4406719" cy="6182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983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86936" y="551198"/>
                <a:ext cx="7924801" cy="13335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 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𝑇𝑜</m:t>
                      </m:r>
                      <m:r>
                        <a:rPr lang="en-GB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𝑇𝑖</m:t>
                      </m:r>
                      <m:r>
                        <a:rPr lang="en-GB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.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𝑐𝑝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𝑄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𝜏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𝑇𝑜</m:t>
                      </m:r>
                      <m:r>
                        <a:rPr lang="en-GB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𝑇𝑖</m:t>
                      </m:r>
                      <m:r>
                        <a:rPr lang="en-GB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n-GB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𝑄</m:t>
                      </m:r>
                      <m:r>
                        <a:rPr lang="en-GB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936" y="551198"/>
                <a:ext cx="7924801" cy="13335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967085" y="1273832"/>
                <a:ext cx="955069" cy="6108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 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085" y="1273832"/>
                <a:ext cx="955069" cy="6108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814716" y="1249562"/>
                <a:ext cx="1244956" cy="6594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𝑐𝑝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4716" y="1249562"/>
                <a:ext cx="1244956" cy="6594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54925" y="1908973"/>
                <a:ext cx="6096000" cy="156074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𝜏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n-GB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𝜏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𝜏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925" y="1908973"/>
                <a:ext cx="6096000" cy="15607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4750191" y="2921236"/>
            <a:ext cx="5185380" cy="2375734"/>
            <a:chOff x="0" y="0"/>
            <a:chExt cx="3332925" cy="1313992"/>
          </a:xfrm>
        </p:grpSpPr>
        <p:grpSp>
          <p:nvGrpSpPr>
            <p:cNvPr id="7" name="Group 6"/>
            <p:cNvGrpSpPr/>
            <p:nvPr/>
          </p:nvGrpSpPr>
          <p:grpSpPr>
            <a:xfrm>
              <a:off x="2070463" y="903134"/>
              <a:ext cx="345056" cy="310893"/>
              <a:chOff x="2070463" y="903134"/>
              <a:chExt cx="345056" cy="310893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2070463" y="903476"/>
                <a:ext cx="345056" cy="310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2" name="TextBox 30"/>
              <p:cNvSpPr txBox="1"/>
              <p:nvPr/>
            </p:nvSpPr>
            <p:spPr>
              <a:xfrm>
                <a:off x="2127817" y="903134"/>
                <a:ext cx="229870" cy="204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kern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∑</a:t>
                </a:r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cxnSp>
          <p:nvCxnSpPr>
            <p:cNvPr id="8" name="Straight Arrow Connector 7"/>
            <p:cNvCxnSpPr/>
            <p:nvPr/>
          </p:nvCxnSpPr>
          <p:spPr>
            <a:xfrm>
              <a:off x="458245" y="1005270"/>
              <a:ext cx="540000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1553762" y="1038809"/>
              <a:ext cx="528961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596244" y="186742"/>
              <a:ext cx="646508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574129" y="256229"/>
              <a:ext cx="468000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2415519" y="1048480"/>
              <a:ext cx="360000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5400000">
              <a:off x="1900235" y="549113"/>
              <a:ext cx="708042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20"/>
            <p:cNvSpPr txBox="1"/>
            <p:nvPr/>
          </p:nvSpPr>
          <p:spPr>
            <a:xfrm>
              <a:off x="1999211" y="491372"/>
              <a:ext cx="2214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8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" name="TextBox 21"/>
            <p:cNvSpPr txBox="1"/>
            <p:nvPr/>
          </p:nvSpPr>
          <p:spPr>
            <a:xfrm>
              <a:off x="1873425" y="1109719"/>
              <a:ext cx="369327" cy="204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80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24"/>
                <p:cNvSpPr txBox="1"/>
                <p:nvPr/>
              </p:nvSpPr>
              <p:spPr>
                <a:xfrm>
                  <a:off x="0" y="177626"/>
                  <a:ext cx="588010" cy="20427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1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𝑇𝑖</m:t>
                      </m:r>
                    </m:oMath>
                  </a14:m>
                  <a:r>
                    <a:rPr lang="en-US" kern="12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(s)</a:t>
                  </a:r>
                  <a:endPara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77626"/>
                  <a:ext cx="588010" cy="204273"/>
                </a:xfrm>
                <a:prstGeom prst="rect">
                  <a:avLst/>
                </a:prstGeom>
                <a:blipFill>
                  <a:blip r:embed="rId6"/>
                  <a:stretch>
                    <a:fillRect t="-10000" b="-2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25"/>
                <p:cNvSpPr txBox="1"/>
                <p:nvPr/>
              </p:nvSpPr>
              <p:spPr>
                <a:xfrm>
                  <a:off x="2744915" y="860204"/>
                  <a:ext cx="588010" cy="20427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1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𝑇𝑜</m:t>
                      </m:r>
                      <m:r>
                        <a:rPr lang="en-US" i="1" kern="1200" baseline="-25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kern="12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(s)</a:t>
                  </a:r>
                  <a:endPara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4915" y="860204"/>
                  <a:ext cx="588010" cy="204273"/>
                </a:xfrm>
                <a:prstGeom prst="rect">
                  <a:avLst/>
                </a:prstGeom>
                <a:blipFill>
                  <a:blip r:embed="rId7"/>
                  <a:stretch>
                    <a:fillRect t="-8197" b="-2459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1029404" y="0"/>
                  <a:ext cx="555517" cy="341448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l-GR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𝜏</m:t>
                            </m:r>
                            <m: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  <m:r>
                              <a:rPr lang="en-US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US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den>
                        </m:f>
                      </m:oMath>
                    </m:oMathPara>
                  </a14:m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9404" y="0"/>
                  <a:ext cx="555517" cy="34144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998245" y="835792"/>
                  <a:ext cx="555517" cy="344499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l-GR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𝜏</m:t>
                            </m:r>
                            <m: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  <m:r>
                              <a:rPr lang="en-US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US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den>
                        </m:f>
                      </m:oMath>
                    </m:oMathPara>
                  </a14:m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8245" y="835792"/>
                  <a:ext cx="555517" cy="34449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33"/>
                <p:cNvSpPr txBox="1"/>
                <p:nvPr/>
              </p:nvSpPr>
              <p:spPr>
                <a:xfrm>
                  <a:off x="22521" y="936673"/>
                  <a:ext cx="588645" cy="20427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1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</m:oMath>
                  </a14:m>
                  <a:r>
                    <a:rPr lang="en-US" kern="12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(s)</a:t>
                  </a:r>
                  <a:endPara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21" y="936673"/>
                  <a:ext cx="588645" cy="204273"/>
                </a:xfrm>
                <a:prstGeom prst="rect">
                  <a:avLst/>
                </a:prstGeom>
                <a:blipFill>
                  <a:blip r:embed="rId10"/>
                  <a:stretch>
                    <a:fillRect l="-1333" t="-8197" b="-2459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8683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73289" y="389426"/>
                <a:ext cx="10927308" cy="14414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GB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 </a:t>
                </a:r>
                <a:r>
                  <a:rPr lang="en-GB" b="1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Measuring Element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indent="457200" algn="just">
                  <a:lnSpc>
                    <a:spcPct val="150000"/>
                  </a:lnSpc>
                </a:pPr>
                <a:r>
                  <a:rPr lang="en-GB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The temperature-measuring element, which senses the bath temperature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GB" i="1" dirty="0">
                    <a:latin typeface="Book Antiqua" panose="02040602050305030304" pitchFamily="18" charset="0"/>
                    <a:ea typeface="Calibri" panose="020F0502020204030204" pitchFamily="34" charset="0"/>
                    <a:cs typeface="Book Antiqua" panose="02040602050305030304" pitchFamily="18" charset="0"/>
                  </a:rPr>
                  <a:t> </a:t>
                </a:r>
                <a:r>
                  <a:rPr lang="en-GB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and transmits a signal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GB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GB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to the </a:t>
                </a:r>
                <a:r>
                  <a:rPr lang="en-GB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comparator.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89" y="389426"/>
                <a:ext cx="10927308" cy="1441420"/>
              </a:xfrm>
              <a:prstGeom prst="rect">
                <a:avLst/>
              </a:prstGeom>
              <a:blipFill>
                <a:blip r:embed="rId2"/>
                <a:stretch>
                  <a:fillRect l="-446" r="-502" b="-2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7179354" y="1482387"/>
            <a:ext cx="4421243" cy="1268433"/>
            <a:chOff x="5960401" y="1678674"/>
            <a:chExt cx="4421243" cy="12684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11"/>
                <p:cNvSpPr txBox="1"/>
                <p:nvPr/>
              </p:nvSpPr>
              <p:spPr>
                <a:xfrm>
                  <a:off x="9441944" y="2217032"/>
                  <a:ext cx="939700" cy="36933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1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𝑇𝑜</m:t>
                      </m:r>
                    </m:oMath>
                  </a14:m>
                  <a:r>
                    <a:rPr lang="en-US" kern="12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(s)</a:t>
                  </a:r>
                  <a:endPara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1944" y="2217032"/>
                  <a:ext cx="939700" cy="369333"/>
                </a:xfrm>
                <a:prstGeom prst="rect">
                  <a:avLst/>
                </a:prstGeom>
                <a:blipFill>
                  <a:blip r:embed="rId3"/>
                  <a:stretch>
                    <a:fillRect t="-8197" b="-2459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" name="Group 9"/>
            <p:cNvGrpSpPr/>
            <p:nvPr/>
          </p:nvGrpSpPr>
          <p:grpSpPr>
            <a:xfrm>
              <a:off x="6876371" y="1678674"/>
              <a:ext cx="2528396" cy="1263121"/>
              <a:chOff x="6876371" y="1678674"/>
              <a:chExt cx="2528396" cy="1263121"/>
            </a:xfrm>
          </p:grpSpPr>
          <p:cxnSp>
            <p:nvCxnSpPr>
              <p:cNvPr id="4" name="Straight Arrow Connector 3"/>
              <p:cNvCxnSpPr/>
              <p:nvPr/>
            </p:nvCxnSpPr>
            <p:spPr>
              <a:xfrm flipH="1" flipV="1">
                <a:off x="6876371" y="2741739"/>
                <a:ext cx="862975" cy="0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/>
              <p:cNvCxnSpPr/>
              <p:nvPr/>
            </p:nvCxnSpPr>
            <p:spPr>
              <a:xfrm rot="5400000">
                <a:off x="8843888" y="2210207"/>
                <a:ext cx="1063065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" name="Straight Arrow Connector 5"/>
              <p:cNvCxnSpPr/>
              <p:nvPr/>
            </p:nvCxnSpPr>
            <p:spPr>
              <a:xfrm rot="10800000" flipV="1">
                <a:off x="8369197" y="2753927"/>
                <a:ext cx="1035570" cy="0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Rectangle 7"/>
                  <p:cNvSpPr/>
                  <p:nvPr/>
                </p:nvSpPr>
                <p:spPr>
                  <a:xfrm>
                    <a:off x="7739346" y="2541685"/>
                    <a:ext cx="584263" cy="400110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8" name="Rectangle 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39346" y="2541685"/>
                    <a:ext cx="584263" cy="40011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18"/>
                <p:cNvSpPr txBox="1"/>
                <p:nvPr/>
              </p:nvSpPr>
              <p:spPr>
                <a:xfrm>
                  <a:off x="5960401" y="2546998"/>
                  <a:ext cx="939700" cy="40010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1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𝑚</m:t>
                          </m:r>
                        </m:sub>
                      </m:sSub>
                    </m:oMath>
                  </a14:m>
                  <a:r>
                    <a:rPr lang="en-US" sz="2000" kern="12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(s)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0401" y="2546998"/>
                  <a:ext cx="939700" cy="400109"/>
                </a:xfrm>
                <a:prstGeom prst="rect">
                  <a:avLst/>
                </a:prstGeom>
                <a:blipFill>
                  <a:blip r:embed="rId5"/>
                  <a:stretch>
                    <a:fillRect t="-9231" b="-2769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TextBox 11"/>
          <p:cNvSpPr txBox="1"/>
          <p:nvPr/>
        </p:nvSpPr>
        <p:spPr>
          <a:xfrm>
            <a:off x="838365" y="2683869"/>
            <a:ext cx="6394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general the measuring element can be  represented by one of the following  forms: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46160" y="3369335"/>
                <a:ext cx="4080682" cy="7331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……..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160" y="3369335"/>
                <a:ext cx="4080682" cy="73314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887982" y="4238505"/>
                <a:ext cx="676841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GB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GB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is  the steady </a:t>
                </a:r>
                <a:r>
                  <a:rPr lang="en-GB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– state </a:t>
                </a:r>
                <a:r>
                  <a:rPr lang="en-GB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gain of measuring element </a:t>
                </a:r>
                <a:endParaRPr lang="en-US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           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GB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is </a:t>
                </a:r>
                <a:r>
                  <a:rPr lang="en-GB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time constant or lag of measuring lag.</a:t>
                </a:r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982" y="4238505"/>
                <a:ext cx="6768411" cy="646331"/>
              </a:xfrm>
              <a:prstGeom prst="rect">
                <a:avLst/>
              </a:prstGeom>
              <a:blipFill>
                <a:blip r:embed="rId7"/>
                <a:stretch>
                  <a:fillRect l="-811" t="-4717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846160" y="4917167"/>
                <a:ext cx="11027392" cy="9588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GB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Sometimes, the time constant of the measuring device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𝜏</m:t>
                        </m:r>
                      </m:e>
                      <m:sub>
                        <m:r>
                          <a:rPr lang="en-GB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GB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is so small that could be neglected, and then the transfer function becomes: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160" y="4917167"/>
                <a:ext cx="11027392" cy="958852"/>
              </a:xfrm>
              <a:prstGeom prst="rect">
                <a:avLst/>
              </a:prstGeom>
              <a:blipFill>
                <a:blip r:embed="rId8"/>
                <a:stretch>
                  <a:fillRect l="-498" r="-442" b="-4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87982" y="5889181"/>
                <a:ext cx="4080682" cy="7331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  ……..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982" y="5889181"/>
                <a:ext cx="4080682" cy="73314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700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55177" y="352056"/>
                <a:ext cx="11077432" cy="1883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GB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3- </a:t>
                </a:r>
                <a:r>
                  <a:rPr lang="en-GB" b="1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Comparator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indent="45720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GB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The action of the comparator is to compare between the two signals; the output signal from the measuring element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GB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and the set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𝑠𝑝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GB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which represent the desired value for the output variable.  The output of the comparator represents the error signal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en-GB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177" y="352056"/>
                <a:ext cx="11077432" cy="1883657"/>
              </a:xfrm>
              <a:prstGeom prst="rect">
                <a:avLst/>
              </a:prstGeom>
              <a:blipFill>
                <a:blip r:embed="rId2"/>
                <a:stretch>
                  <a:fillRect l="-495" r="-440" b="-1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7136069" y="2470485"/>
            <a:ext cx="3919523" cy="1935391"/>
            <a:chOff x="-219627" y="4770"/>
            <a:chExt cx="2414328" cy="1285902"/>
          </a:xfrm>
        </p:grpSpPr>
        <p:sp>
          <p:nvSpPr>
            <p:cNvPr id="4" name="TextBox 13"/>
            <p:cNvSpPr txBox="1"/>
            <p:nvPr/>
          </p:nvSpPr>
          <p:spPr>
            <a:xfrm>
              <a:off x="473203" y="4770"/>
              <a:ext cx="304800" cy="3067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+</a:t>
              </a:r>
              <a:endPara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" name="TextBox 18"/>
            <p:cNvSpPr txBox="1"/>
            <p:nvPr/>
          </p:nvSpPr>
          <p:spPr>
            <a:xfrm>
              <a:off x="1508830" y="135635"/>
              <a:ext cx="492125" cy="265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E(s)</a:t>
              </a:r>
              <a:endPara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661183" y="114878"/>
              <a:ext cx="403036" cy="41887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25"/>
                <p:cNvSpPr txBox="1"/>
                <p:nvPr/>
              </p:nvSpPr>
              <p:spPr>
                <a:xfrm>
                  <a:off x="746807" y="205572"/>
                  <a:ext cx="280670" cy="25807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10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1000" b="1" i="1" kern="120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e>
                        </m:nary>
                      </m:oMath>
                    </m:oMathPara>
                  </a14:m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807" y="205572"/>
                  <a:ext cx="280670" cy="258072"/>
                </a:xfrm>
                <a:prstGeom prst="rect">
                  <a:avLst/>
                </a:prstGeom>
                <a:blipFill>
                  <a:blip r:embed="rId3"/>
                  <a:stretch>
                    <a:fillRect l="-86667" t="-145313" r="-128000" b="-1937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/>
            <p:cNvCxnSpPr/>
            <p:nvPr/>
          </p:nvCxnSpPr>
          <p:spPr>
            <a:xfrm flipV="1">
              <a:off x="1076830" y="323291"/>
              <a:ext cx="432000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188000" y="324316"/>
              <a:ext cx="468000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32"/>
            <p:cNvSpPr txBox="1"/>
            <p:nvPr/>
          </p:nvSpPr>
          <p:spPr>
            <a:xfrm>
              <a:off x="1018043" y="1045283"/>
              <a:ext cx="803275" cy="2453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</a:t>
              </a:r>
              <a:r>
                <a:rPr lang="en-US" kern="1200" baseline="-25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</a:t>
              </a:r>
              <a:r>
                <a:rPr lang="en-US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(s)</a:t>
              </a:r>
              <a:endPara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" name="TextBox 36"/>
            <p:cNvSpPr txBox="1"/>
            <p:nvPr/>
          </p:nvSpPr>
          <p:spPr>
            <a:xfrm>
              <a:off x="588508" y="402335"/>
              <a:ext cx="304800" cy="3067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-</a:t>
              </a:r>
              <a:endPara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" name="TextBox 37"/>
            <p:cNvSpPr txBox="1"/>
            <p:nvPr/>
          </p:nvSpPr>
          <p:spPr>
            <a:xfrm>
              <a:off x="-219627" y="25219"/>
              <a:ext cx="669290" cy="2658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</a:t>
              </a:r>
              <a:r>
                <a:rPr lang="en-US" sz="2000" kern="1200" baseline="-25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sp</a:t>
              </a:r>
              <a:r>
                <a:rPr lang="en-US" sz="20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(s)</a:t>
              </a:r>
              <a:endPara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>
              <a:off x="862701" y="1046039"/>
              <a:ext cx="1332000" cy="136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862701" y="541283"/>
              <a:ext cx="0" cy="5040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755177" y="2550007"/>
                <a:ext cx="2762359" cy="423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)−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𝑠𝑝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177" y="2550007"/>
                <a:ext cx="2762359" cy="423770"/>
              </a:xfrm>
              <a:prstGeom prst="rect">
                <a:avLst/>
              </a:prstGeom>
              <a:blipFill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799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45911" y="64574"/>
                <a:ext cx="11791665" cy="65539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GB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4.  </a:t>
                </a:r>
                <a:r>
                  <a:rPr lang="en-GB" b="1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Controller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indent="45720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GB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Actually, there are many types of controllers depending on their actions</a:t>
                </a:r>
                <a:r>
                  <a:rPr lang="en-GB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indent="457200" algn="just">
                  <a:lnSpc>
                    <a:spcPct val="150000"/>
                  </a:lnSpc>
                  <a:spcAft>
                    <a:spcPts val="800"/>
                  </a:spcAft>
                </a:pPr>
                <a:endParaRPr lang="en-GB" dirty="0" smtClean="0"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GB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:r>
                  <a:rPr lang="en-GB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Proportional</a:t>
                </a:r>
                <a:r>
                  <a:rPr lang="en-GB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GB" i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Integral</a:t>
                </a:r>
                <a:r>
                  <a:rPr lang="en-GB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GB" i="1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Derivative</a:t>
                </a:r>
                <a:r>
                  <a:rPr lang="en-GB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GB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Proportional- derivative</a:t>
                </a:r>
                <a:r>
                  <a:rPr lang="en-GB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GB" i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Proportional-Integral</a:t>
                </a:r>
                <a:r>
                  <a:rPr lang="en-GB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and </a:t>
                </a:r>
                <a:r>
                  <a:rPr lang="en-GB" i="1" dirty="0" smtClean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Proportional-Derivative –Integral)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GB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GB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The </a:t>
                </a:r>
                <a:r>
                  <a:rPr lang="en-GB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input to the controller is the error signal E(s</a:t>
                </a:r>
                <a:r>
                  <a:rPr lang="en-GB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indent="53975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GB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The output of the controller is </a:t>
                </a:r>
                <a:r>
                  <a:rPr lang="en-GB" i="1" u="sng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hydraulic</a:t>
                </a:r>
                <a:r>
                  <a:rPr lang="en-GB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GB" i="1" u="sng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pneumatic</a:t>
                </a:r>
                <a:r>
                  <a:rPr lang="en-GB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or </a:t>
                </a:r>
                <a:r>
                  <a:rPr lang="en-GB" i="1" u="sng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electric</a:t>
                </a:r>
                <a:r>
                  <a:rPr lang="en-GB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signal.</a:t>
                </a:r>
                <a:endParaRPr lang="en-GB" dirty="0"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GB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The </a:t>
                </a:r>
                <a:r>
                  <a:rPr lang="en-GB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controller will manipulate the error signal in such a way to reduce or eliminate </a:t>
                </a:r>
                <a:r>
                  <a:rPr lang="en-GB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the error signal.</a:t>
                </a:r>
              </a:p>
              <a:p>
                <a:pPr indent="45720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GB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In general, The </a:t>
                </a:r>
                <a:r>
                  <a:rPr lang="en-GB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output of the controller is </a:t>
                </a:r>
                <a:r>
                  <a:rPr lang="en-GB" i="1" u="sng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hydraulic</a:t>
                </a:r>
                <a:r>
                  <a:rPr lang="en-GB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GB" i="1" u="sng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pneumatic</a:t>
                </a:r>
                <a:r>
                  <a:rPr lang="en-GB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or </a:t>
                </a:r>
                <a:r>
                  <a:rPr lang="en-GB" i="1" u="sng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electric</a:t>
                </a:r>
                <a:r>
                  <a:rPr lang="en-GB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signal that transfers to the final control element. Here, we shall take the type of the controller as </a:t>
                </a:r>
                <a:r>
                  <a:rPr lang="en-GB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proportional </a:t>
                </a:r>
                <a:r>
                  <a:rPr lang="en-GB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and the output signal is pneumatic p(s), so the transfer function of the controller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GB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GB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will </a:t>
                </a:r>
                <a:r>
                  <a:rPr lang="en-GB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be:</a:t>
                </a:r>
                <a:endParaRPr lang="en-GB" sz="16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indent="45720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b="0" i="1" smtClean="0"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𝑠</m:t>
                      </m:r>
                      <m:r>
                        <a:rPr lang="en-US" b="0" i="1" smtClean="0"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)=</m:t>
                      </m:r>
                      <m:f>
                        <m:fPr>
                          <m:ctrlPr>
                            <a:rPr lang="en-US" b="0" i="1" smtClean="0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  <m:r>
                            <a:rPr lang="en-US" b="0" i="1" smtClean="0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US" b="0" i="1" smtClean="0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  <m:r>
                            <a:rPr lang="en-US" b="0" i="1" smtClean="0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US" b="0" i="1" smtClean="0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11" y="64574"/>
                <a:ext cx="11791665" cy="6553910"/>
              </a:xfrm>
              <a:prstGeom prst="rect">
                <a:avLst/>
              </a:prstGeom>
              <a:blipFill>
                <a:blip r:embed="rId2"/>
                <a:stretch>
                  <a:fillRect l="-465" r="-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7443182" y="2902968"/>
            <a:ext cx="3827386" cy="438561"/>
            <a:chOff x="-168759" y="26993"/>
            <a:chExt cx="2397628" cy="289414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1414300" y="184387"/>
              <a:ext cx="360000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8"/>
                <p:cNvSpPr txBox="1"/>
                <p:nvPr/>
              </p:nvSpPr>
              <p:spPr>
                <a:xfrm>
                  <a:off x="721888" y="52367"/>
                  <a:ext cx="658159" cy="26404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1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888" y="52367"/>
                  <a:ext cx="658159" cy="26404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18"/>
            <p:cNvSpPr txBox="1"/>
            <p:nvPr/>
          </p:nvSpPr>
          <p:spPr>
            <a:xfrm>
              <a:off x="-168759" y="26993"/>
              <a:ext cx="492125" cy="264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E (s)</a:t>
              </a:r>
              <a:endPara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275451" y="186822"/>
              <a:ext cx="432000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38"/>
            <p:cNvSpPr txBox="1"/>
            <p:nvPr/>
          </p:nvSpPr>
          <p:spPr>
            <a:xfrm>
              <a:off x="1737379" y="26993"/>
              <a:ext cx="491490" cy="264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 (s)</a:t>
              </a:r>
              <a:endPara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657592" y="5661832"/>
            <a:ext cx="3827386" cy="438561"/>
            <a:chOff x="-168759" y="26993"/>
            <a:chExt cx="2397628" cy="289414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1414300" y="184387"/>
              <a:ext cx="360000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8"/>
                <p:cNvSpPr txBox="1"/>
                <p:nvPr/>
              </p:nvSpPr>
              <p:spPr>
                <a:xfrm>
                  <a:off x="721888" y="52367"/>
                  <a:ext cx="658159" cy="26404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1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888" y="52367"/>
                  <a:ext cx="658159" cy="26404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8"/>
            <p:cNvSpPr txBox="1"/>
            <p:nvPr/>
          </p:nvSpPr>
          <p:spPr>
            <a:xfrm>
              <a:off x="-168759" y="26993"/>
              <a:ext cx="492125" cy="264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E (s)</a:t>
              </a:r>
              <a:endPara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275451" y="186822"/>
              <a:ext cx="432000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38"/>
            <p:cNvSpPr txBox="1"/>
            <p:nvPr/>
          </p:nvSpPr>
          <p:spPr>
            <a:xfrm>
              <a:off x="1737379" y="26993"/>
              <a:ext cx="491490" cy="264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 (s)</a:t>
              </a:r>
              <a:endPara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668" y="272457"/>
            <a:ext cx="1230539" cy="123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64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00595" y="263304"/>
                <a:ext cx="11068334" cy="63460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GB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Final control Element (Control valve)</a:t>
                </a:r>
                <a:endParaRPr lang="en-US" sz="16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indent="457200" algn="just">
                  <a:lnSpc>
                    <a:spcPct val="150000"/>
                  </a:lnSpc>
                </a:pPr>
                <a:r>
                  <a:rPr lang="en-GB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Usually, the final control element may be </a:t>
                </a:r>
                <a:endParaRPr lang="en-GB" dirty="0" smtClean="0"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indent="457200" algn="just">
                  <a:lnSpc>
                    <a:spcPct val="150000"/>
                  </a:lnSpc>
                </a:pPr>
                <a:r>
                  <a:rPr lang="en-GB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- control </a:t>
                </a:r>
                <a:r>
                  <a:rPr lang="en-GB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valve which operates pneumatically </a:t>
                </a:r>
                <a:r>
                  <a:rPr lang="en-GB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or</a:t>
                </a:r>
              </a:p>
              <a:p>
                <a:pPr indent="457200" algn="just">
                  <a:lnSpc>
                    <a:spcPct val="150000"/>
                  </a:lnSpc>
                </a:pPr>
                <a:r>
                  <a:rPr lang="en-GB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-  </a:t>
                </a:r>
                <a:r>
                  <a:rPr lang="en-GB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solenoid valve which </a:t>
                </a:r>
                <a:r>
                  <a:rPr lang="en-GB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operates </a:t>
                </a:r>
                <a:r>
                  <a:rPr lang="en-GB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electrically</a:t>
                </a:r>
                <a:r>
                  <a:rPr lang="en-GB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indent="457200" algn="just">
                  <a:lnSpc>
                    <a:spcPct val="150000"/>
                  </a:lnSpc>
                </a:pPr>
                <a:endParaRPr lang="en-GB" dirty="0" smtClean="0"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indent="457200" algn="just">
                  <a:lnSpc>
                    <a:spcPct val="150000"/>
                  </a:lnSpc>
                </a:pPr>
                <a:r>
                  <a:rPr lang="en-GB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The input variable to the valve is pressure signal</a:t>
                </a:r>
              </a:p>
              <a:p>
                <a:pPr indent="457200" algn="just">
                  <a:lnSpc>
                    <a:spcPct val="150000"/>
                  </a:lnSpc>
                </a:pPr>
                <a:r>
                  <a:rPr lang="en-GB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The output will affect the manipulating variable ( in our example is Q)</a:t>
                </a:r>
              </a:p>
              <a:p>
                <a:pPr indent="457200" algn="just">
                  <a:lnSpc>
                    <a:spcPct val="150000"/>
                  </a:lnSpc>
                </a:pPr>
                <a:endParaRPr lang="en-GB" dirty="0"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indent="457200" algn="just">
                  <a:lnSpc>
                    <a:spcPct val="150000"/>
                  </a:lnSpc>
                </a:pPr>
                <a:endParaRPr lang="en-GB" dirty="0" smtClean="0"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indent="457200" algn="just">
                  <a:lnSpc>
                    <a:spcPct val="150000"/>
                  </a:lnSpc>
                </a:pPr>
                <a:r>
                  <a:rPr lang="en-GB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Mostly, the transfer function of the final control element can be represented by </a:t>
                </a:r>
                <a:r>
                  <a:rPr lang="en-GB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either</a:t>
                </a:r>
              </a:p>
              <a:p>
                <a:pPr indent="457200" algn="just">
                  <a:lnSpc>
                    <a:spcPct val="150000"/>
                  </a:lnSpc>
                </a:pPr>
                <a:r>
                  <a:rPr lang="en-GB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-  </a:t>
                </a:r>
                <a:r>
                  <a:rPr lang="en-GB" b="1" i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first - order lag</a:t>
                </a:r>
                <a:r>
                  <a:rPr lang="en-GB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GB" dirty="0" smtClean="0"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indent="457200" algn="just">
                  <a:lnSpc>
                    <a:spcPct val="150000"/>
                  </a:lnSpc>
                </a:pPr>
                <a:r>
                  <a:rPr lang="en-GB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or</a:t>
                </a:r>
              </a:p>
              <a:p>
                <a:pPr indent="457200" algn="just">
                  <a:lnSpc>
                    <a:spcPct val="150000"/>
                  </a:lnSpc>
                </a:pPr>
                <a:r>
                  <a:rPr lang="en-GB" i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-  </a:t>
                </a:r>
                <a:r>
                  <a:rPr lang="en-GB" b="1" i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constant</a:t>
                </a:r>
                <a:r>
                  <a:rPr lang="en-GB" i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95" y="263304"/>
                <a:ext cx="11068334" cy="6346033"/>
              </a:xfrm>
              <a:prstGeom prst="rect">
                <a:avLst/>
              </a:prstGeom>
              <a:blipFill>
                <a:blip r:embed="rId2"/>
                <a:stretch>
                  <a:fillRect l="-496" t="-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7443899" y="3130545"/>
            <a:ext cx="4225030" cy="797210"/>
            <a:chOff x="-40306" y="51518"/>
            <a:chExt cx="2461091" cy="276999"/>
          </a:xfrm>
        </p:grpSpPr>
        <p:sp>
          <p:nvSpPr>
            <p:cNvPr id="4" name="Rectangle 3"/>
            <p:cNvSpPr/>
            <p:nvPr/>
          </p:nvSpPr>
          <p:spPr>
            <a:xfrm>
              <a:off x="808496" y="51518"/>
              <a:ext cx="558957" cy="2769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endParaRPr lang="en-US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V="1">
              <a:off x="434799" y="190016"/>
              <a:ext cx="360000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53"/>
            <p:cNvSpPr txBox="1"/>
            <p:nvPr/>
          </p:nvSpPr>
          <p:spPr>
            <a:xfrm>
              <a:off x="839459" y="113851"/>
              <a:ext cx="633730" cy="1390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kern="12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</a:t>
              </a:r>
              <a:r>
                <a:rPr lang="en-US" sz="2000" kern="1200" baseline="-250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</a:t>
              </a:r>
              <a:r>
                <a:rPr lang="en-US" sz="20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(s)</a:t>
              </a:r>
              <a:endPara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1370930" y="183362"/>
              <a:ext cx="432000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55"/>
            <p:cNvSpPr txBox="1"/>
            <p:nvPr/>
          </p:nvSpPr>
          <p:spPr>
            <a:xfrm>
              <a:off x="-40306" y="113851"/>
              <a:ext cx="577215" cy="139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 (s)</a:t>
              </a:r>
              <a:endPara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56"/>
                <p:cNvSpPr txBox="1"/>
                <p:nvPr/>
              </p:nvSpPr>
              <p:spPr>
                <a:xfrm>
                  <a:off x="1802930" y="94283"/>
                  <a:ext cx="617855" cy="13902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1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20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</m:oMath>
                  </a14:m>
                  <a:r>
                    <a:rPr lang="en-US" sz="2000" kern="12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(s)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2930" y="94283"/>
                  <a:ext cx="617855" cy="139022"/>
                </a:xfrm>
                <a:prstGeom prst="rect">
                  <a:avLst/>
                </a:prstGeom>
                <a:blipFill>
                  <a:blip r:embed="rId3"/>
                  <a:stretch>
                    <a:fillRect l="-1724" t="-9231" b="-2769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210" y="174313"/>
            <a:ext cx="2680868" cy="17872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129" y="208813"/>
            <a:ext cx="1558159" cy="15581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782937" y="1867343"/>
            <a:ext cx="178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 Valve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07474" y="1805063"/>
            <a:ext cx="178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Solenoid Valve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81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0144" y="834590"/>
            <a:ext cx="7911152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Block diagram of the closed loop system can be given as in Figure </a:t>
            </a:r>
            <a:r>
              <a:rPr lang="en-GB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below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523470" y="2061332"/>
            <a:ext cx="7193736" cy="2836813"/>
            <a:chOff x="0" y="0"/>
            <a:chExt cx="5425485" cy="17899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1322308" y="866201"/>
                  <a:ext cx="678815" cy="252459"/>
                </a:xfrm>
                <a:prstGeom prst="rect">
                  <a:avLst/>
                </a:prstGeom>
                <a:noFill/>
                <a:ln>
                  <a:solidFill>
                    <a:sysClr val="windowText" lastClr="00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2308" y="866201"/>
                  <a:ext cx="678815" cy="252459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ysClr val="windowText" lastClr="00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" name="Group 4"/>
            <p:cNvGrpSpPr/>
            <p:nvPr/>
          </p:nvGrpSpPr>
          <p:grpSpPr>
            <a:xfrm>
              <a:off x="755873" y="859698"/>
              <a:ext cx="345056" cy="310740"/>
              <a:chOff x="755873" y="859698"/>
              <a:chExt cx="345056" cy="310740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755873" y="859887"/>
                <a:ext cx="345056" cy="310551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8" name="TextBox 32"/>
              <p:cNvSpPr txBox="1"/>
              <p:nvPr/>
            </p:nvSpPr>
            <p:spPr>
              <a:xfrm>
                <a:off x="813364" y="859698"/>
                <a:ext cx="229870" cy="2330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kern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∑</a:t>
                </a:r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4163308" y="859698"/>
              <a:ext cx="345056" cy="310740"/>
              <a:chOff x="4163308" y="859698"/>
              <a:chExt cx="345056" cy="310740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4163308" y="859887"/>
                <a:ext cx="345056" cy="310551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6" name="TextBox 30"/>
              <p:cNvSpPr txBox="1"/>
              <p:nvPr/>
            </p:nvSpPr>
            <p:spPr>
              <a:xfrm>
                <a:off x="4220718" y="859698"/>
                <a:ext cx="229870" cy="2524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∑</a:t>
                </a:r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cxnSp>
          <p:nvCxnSpPr>
            <p:cNvPr id="7" name="Straight Arrow Connector 6"/>
            <p:cNvCxnSpPr/>
            <p:nvPr/>
          </p:nvCxnSpPr>
          <p:spPr>
            <a:xfrm>
              <a:off x="2006363" y="1015162"/>
              <a:ext cx="252000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8" name="Straight Arrow Connector 7"/>
            <p:cNvCxnSpPr/>
            <p:nvPr/>
          </p:nvCxnSpPr>
          <p:spPr>
            <a:xfrm>
              <a:off x="2990974" y="1021419"/>
              <a:ext cx="288000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>
            <a:xfrm>
              <a:off x="1106341" y="1015162"/>
              <a:ext cx="216000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>
            <a:xfrm>
              <a:off x="3915551" y="1014684"/>
              <a:ext cx="252000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900913" y="1635428"/>
              <a:ext cx="1368000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>
            <a:xfrm flipH="1" flipV="1">
              <a:off x="2977851" y="1632621"/>
              <a:ext cx="1692000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>
            <a:xfrm>
              <a:off x="4672265" y="1004890"/>
              <a:ext cx="0" cy="61200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>
            <a:xfrm>
              <a:off x="3769994" y="211887"/>
              <a:ext cx="576000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>
            <a:xfrm>
              <a:off x="2666974" y="212640"/>
              <a:ext cx="468000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>
            <a:xfrm>
              <a:off x="4508364" y="1004891"/>
              <a:ext cx="360000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>
            <a:xfrm rot="5400000">
              <a:off x="4034997" y="535887"/>
              <a:ext cx="648000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>
            <a:xfrm rot="16200000" flipV="1">
              <a:off x="666913" y="1404438"/>
              <a:ext cx="468000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8596" y="935430"/>
              <a:ext cx="548688" cy="158510"/>
            </a:xfrm>
            <a:prstGeom prst="rect">
              <a:avLst/>
            </a:prstGeom>
          </p:spPr>
        </p:pic>
        <p:sp>
          <p:nvSpPr>
            <p:cNvPr id="20" name="TextBox 20"/>
            <p:cNvSpPr txBox="1"/>
            <p:nvPr/>
          </p:nvSpPr>
          <p:spPr>
            <a:xfrm>
              <a:off x="4450748" y="450793"/>
              <a:ext cx="221615" cy="317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8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3967900" y="678365"/>
              <a:ext cx="220980" cy="317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8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529037" y="635419"/>
              <a:ext cx="221615" cy="317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8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597539" y="990474"/>
              <a:ext cx="221615" cy="317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8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_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4"/>
                <p:cNvSpPr txBox="1"/>
                <p:nvPr/>
              </p:nvSpPr>
              <p:spPr>
                <a:xfrm>
                  <a:off x="2228993" y="53728"/>
                  <a:ext cx="588645" cy="25245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1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20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m:rPr>
                          <m:sty m:val="p"/>
                        </m:rPr>
                        <a:rPr lang="en-US" sz="2000" kern="1200" baseline="-25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</m:t>
                      </m:r>
                      <m:r>
                        <a:rPr lang="en-US" sz="2000" i="1" kern="1200" baseline="-25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000" kern="12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(s)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4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8993" y="53728"/>
                  <a:ext cx="588645" cy="252459"/>
                </a:xfrm>
                <a:prstGeom prst="rect">
                  <a:avLst/>
                </a:prstGeom>
                <a:blipFill>
                  <a:blip r:embed="rId4"/>
                  <a:stretch>
                    <a:fillRect t="-7576" b="-2575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5"/>
                <p:cNvSpPr txBox="1"/>
                <p:nvPr/>
              </p:nvSpPr>
              <p:spPr>
                <a:xfrm>
                  <a:off x="4837475" y="816745"/>
                  <a:ext cx="588010" cy="31178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1"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20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2000" i="1" kern="1200" baseline="-25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</m:t>
                      </m:r>
                      <m:r>
                        <a:rPr lang="en-US" sz="2000" i="1" kern="1200" baseline="-25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000" kern="12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(s)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7475" y="816745"/>
                  <a:ext cx="588010" cy="311784"/>
                </a:xfrm>
                <a:prstGeom prst="rect">
                  <a:avLst/>
                </a:prstGeom>
                <a:blipFill>
                  <a:blip r:embed="rId5"/>
                  <a:stretch>
                    <a:fillRect t="-6098" r="-2344" b="-122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6"/>
                <p:cNvSpPr txBox="1"/>
                <p:nvPr/>
              </p:nvSpPr>
              <p:spPr>
                <a:xfrm>
                  <a:off x="0" y="713536"/>
                  <a:ext cx="669290" cy="23303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1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m:rPr>
                          <m:sty m:val="p"/>
                        </m:rPr>
                        <a:rPr lang="en-US" kern="1200" baseline="-25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sp</m:t>
                      </m:r>
                      <m:r>
                        <a:rPr lang="en-US" i="1" kern="1200" baseline="-25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kern="12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(s)</a:t>
                  </a:r>
                  <a:endPara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6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713536"/>
                  <a:ext cx="669290" cy="233039"/>
                </a:xfrm>
                <a:prstGeom prst="rect">
                  <a:avLst/>
                </a:prstGeom>
                <a:blipFill>
                  <a:blip r:embed="rId6"/>
                  <a:stretch>
                    <a:fillRect t="-10000" b="-2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3122147" y="0"/>
                  <a:ext cx="707978" cy="426348"/>
                </a:xfrm>
                <a:prstGeom prst="rect">
                  <a:avLst/>
                </a:prstGeom>
                <a:ln>
                  <a:solidFill>
                    <a:sysClr val="windowText" lastClr="000000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en-US" sz="2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l-GR" sz="2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𝜏</m:t>
                            </m:r>
                            <m:r>
                              <a:rPr lang="en-US" sz="2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  <m:r>
                              <a:rPr lang="en-US" sz="2000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US" sz="2000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den>
                        </m:f>
                      </m:oMath>
                    </m:oMathPara>
                  </a14:m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2147" y="0"/>
                  <a:ext cx="707978" cy="42634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ysClr val="windowText" lastClr="00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/>
                <p:nvPr/>
              </p:nvSpPr>
              <p:spPr>
                <a:xfrm>
                  <a:off x="3263802" y="782685"/>
                  <a:ext cx="707978" cy="430231"/>
                </a:xfrm>
                <a:prstGeom prst="rect">
                  <a:avLst/>
                </a:prstGeom>
                <a:ln>
                  <a:solidFill>
                    <a:sysClr val="windowText" lastClr="000000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en-US" sz="2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l-GR" sz="2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𝜏</m:t>
                            </m:r>
                            <m:r>
                              <a:rPr lang="en-US" sz="2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  <m:r>
                              <a:rPr lang="en-US" sz="2000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US" sz="2000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den>
                        </m:f>
                      </m:oMath>
                    </m:oMathPara>
                  </a14:m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3802" y="782685"/>
                  <a:ext cx="707978" cy="43023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ysClr val="windowText" lastClr="00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2258231" y="782668"/>
                  <a:ext cx="675640" cy="443994"/>
                </a:xfrm>
                <a:prstGeom prst="rect">
                  <a:avLst/>
                </a:prstGeom>
                <a:ln>
                  <a:solidFill>
                    <a:sysClr val="windowText" lastClr="000000"/>
                  </a:solidFill>
                </a:ln>
              </p:spPr>
              <p:txBody>
                <a:bodyPr wrap="none"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𝑣</m:t>
                                </m:r>
                              </m:sub>
                            </m:sSub>
                            <m: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l-GR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𝜏</m:t>
                            </m:r>
                            <m:r>
                              <a:rPr lang="en-US" i="1" kern="1200" baseline="-25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𝑣</m:t>
                            </m:r>
                            <m: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  <m:r>
                              <a:rPr lang="en-US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US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den>
                        </m:f>
                      </m:oMath>
                    </m:oMathPara>
                  </a14:m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8231" y="782668"/>
                  <a:ext cx="675640" cy="44399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ysClr val="windowText" lastClr="00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2258250" y="1359724"/>
                  <a:ext cx="815577" cy="430231"/>
                </a:xfrm>
                <a:prstGeom prst="rect">
                  <a:avLst/>
                </a:prstGeom>
                <a:ln>
                  <a:solidFill>
                    <a:sysClr val="windowText" lastClr="000000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0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US" sz="2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l-GR" sz="2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𝜏</m:t>
                            </m:r>
                            <m:r>
                              <a:rPr lang="en-US" sz="2000" i="1" kern="1200" baseline="-25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  <m:r>
                              <a:rPr lang="en-US" sz="2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  <m:r>
                              <a:rPr lang="en-US" sz="2000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US" sz="2000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den>
                        </m:f>
                      </m:oMath>
                    </m:oMathPara>
                  </a14:m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8250" y="1359724"/>
                  <a:ext cx="815577" cy="43023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ysClr val="windowText" lastClr="00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6"/>
                <p:cNvSpPr txBox="1"/>
                <p:nvPr/>
              </p:nvSpPr>
              <p:spPr>
                <a:xfrm>
                  <a:off x="1322239" y="1366090"/>
                  <a:ext cx="684530" cy="2136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1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16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m:rPr>
                          <m:sty m:val="p"/>
                        </m:rPr>
                        <a:rPr lang="en-US" sz="1600" kern="1200" baseline="-25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a:rPr lang="en-US" sz="1600" i="1" kern="1200" baseline="-25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1600" kern="12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(s)</a:t>
                  </a:r>
                  <a:endParaRPr lang="en-US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1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2239" y="1366090"/>
                  <a:ext cx="684530" cy="213619"/>
                </a:xfrm>
                <a:prstGeom prst="rect">
                  <a:avLst/>
                </a:prstGeom>
                <a:blipFill>
                  <a:blip r:embed="rId11"/>
                  <a:stretch>
                    <a:fillRect t="-5357" b="-2142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7"/>
                <p:cNvSpPr txBox="1"/>
                <p:nvPr/>
              </p:nvSpPr>
              <p:spPr>
                <a:xfrm>
                  <a:off x="971356" y="651848"/>
                  <a:ext cx="448310" cy="23303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1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</m:oMath>
                  </a14:m>
                  <a:r>
                    <a:rPr lang="en-US" kern="12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(s)</a:t>
                  </a:r>
                  <a:endPara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2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356" y="651848"/>
                  <a:ext cx="448310" cy="233039"/>
                </a:xfrm>
                <a:prstGeom prst="rect">
                  <a:avLst/>
                </a:prstGeom>
                <a:blipFill>
                  <a:blip r:embed="rId12"/>
                  <a:stretch>
                    <a:fillRect t="-10000" r="-7143" b="-2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8"/>
                <p:cNvSpPr txBox="1"/>
                <p:nvPr/>
              </p:nvSpPr>
              <p:spPr>
                <a:xfrm>
                  <a:off x="1905026" y="618771"/>
                  <a:ext cx="448310" cy="2136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1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16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</m:oMath>
                  </a14:m>
                  <a:r>
                    <a:rPr lang="en-US" sz="1600" kern="12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(s)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3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5026" y="618771"/>
                  <a:ext cx="448310" cy="213619"/>
                </a:xfrm>
                <a:prstGeom prst="rect">
                  <a:avLst/>
                </a:prstGeom>
                <a:blipFill>
                  <a:blip r:embed="rId13"/>
                  <a:stretch>
                    <a:fillRect t="-5357" b="-2142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9"/>
                <p:cNvSpPr txBox="1"/>
                <p:nvPr/>
              </p:nvSpPr>
              <p:spPr>
                <a:xfrm>
                  <a:off x="2890280" y="638988"/>
                  <a:ext cx="448310" cy="23303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1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</m:oMath>
                  </a14:m>
                  <a:r>
                    <a:rPr lang="en-US" kern="12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(s)</a:t>
                  </a:r>
                  <a:endPara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4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0280" y="638988"/>
                  <a:ext cx="448310" cy="233039"/>
                </a:xfrm>
                <a:prstGeom prst="rect">
                  <a:avLst/>
                </a:prstGeom>
                <a:blipFill>
                  <a:blip r:embed="rId14"/>
                  <a:stretch>
                    <a:fillRect l="-2062" t="-8197" r="-8247" b="-2459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7340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5309</TotalTime>
  <Words>978</Words>
  <Application>Microsoft Office PowerPoint</Application>
  <PresentationFormat>Widescreen</PresentationFormat>
  <Paragraphs>406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Book Antiqua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harith</dc:creator>
  <cp:lastModifiedBy>Maher</cp:lastModifiedBy>
  <cp:revision>64</cp:revision>
  <dcterms:created xsi:type="dcterms:W3CDTF">2020-05-02T18:39:09Z</dcterms:created>
  <dcterms:modified xsi:type="dcterms:W3CDTF">2022-03-16T05:38:28Z</dcterms:modified>
</cp:coreProperties>
</file>